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99"/>
  </p:notesMasterIdLst>
  <p:sldIdLst>
    <p:sldId id="330" r:id="rId5"/>
    <p:sldId id="518" r:id="rId6"/>
    <p:sldId id="586" r:id="rId7"/>
    <p:sldId id="582" r:id="rId8"/>
    <p:sldId id="532" r:id="rId9"/>
    <p:sldId id="533" r:id="rId10"/>
    <p:sldId id="534" r:id="rId11"/>
    <p:sldId id="535" r:id="rId12"/>
    <p:sldId id="356" r:id="rId13"/>
    <p:sldId id="357" r:id="rId14"/>
    <p:sldId id="358" r:id="rId15"/>
    <p:sldId id="359" r:id="rId16"/>
    <p:sldId id="360" r:id="rId17"/>
    <p:sldId id="470" r:id="rId18"/>
    <p:sldId id="362" r:id="rId19"/>
    <p:sldId id="363" r:id="rId20"/>
    <p:sldId id="364" r:id="rId21"/>
    <p:sldId id="365" r:id="rId22"/>
    <p:sldId id="366" r:id="rId23"/>
    <p:sldId id="367" r:id="rId24"/>
    <p:sldId id="598" r:id="rId25"/>
    <p:sldId id="461" r:id="rId26"/>
    <p:sldId id="599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600" r:id="rId43"/>
    <p:sldId id="384" r:id="rId44"/>
    <p:sldId id="385" r:id="rId45"/>
    <p:sldId id="601" r:id="rId46"/>
    <p:sldId id="462" r:id="rId47"/>
    <p:sldId id="464" r:id="rId48"/>
    <p:sldId id="465" r:id="rId49"/>
    <p:sldId id="466" r:id="rId50"/>
    <p:sldId id="467" r:id="rId51"/>
    <p:sldId id="468" r:id="rId52"/>
    <p:sldId id="469" r:id="rId53"/>
    <p:sldId id="393" r:id="rId54"/>
    <p:sldId id="394" r:id="rId55"/>
    <p:sldId id="602" r:id="rId56"/>
    <p:sldId id="583" r:id="rId57"/>
    <p:sldId id="603" r:id="rId58"/>
    <p:sldId id="606" r:id="rId59"/>
    <p:sldId id="604" r:id="rId60"/>
    <p:sldId id="515" r:id="rId61"/>
    <p:sldId id="405" r:id="rId62"/>
    <p:sldId id="608" r:id="rId63"/>
    <p:sldId id="609" r:id="rId64"/>
    <p:sldId id="368" r:id="rId65"/>
    <p:sldId id="395" r:id="rId66"/>
    <p:sldId id="396" r:id="rId67"/>
    <p:sldId id="397" r:id="rId68"/>
    <p:sldId id="610" r:id="rId69"/>
    <p:sldId id="399" r:id="rId70"/>
    <p:sldId id="400" r:id="rId71"/>
    <p:sldId id="611" r:id="rId72"/>
    <p:sldId id="401" r:id="rId73"/>
    <p:sldId id="612" r:id="rId74"/>
    <p:sldId id="613" r:id="rId75"/>
    <p:sldId id="614" r:id="rId76"/>
    <p:sldId id="402" r:id="rId77"/>
    <p:sldId id="615" r:id="rId78"/>
    <p:sldId id="616" r:id="rId79"/>
    <p:sldId id="617" r:id="rId80"/>
    <p:sldId id="618" r:id="rId81"/>
    <p:sldId id="619" r:id="rId82"/>
    <p:sldId id="386" r:id="rId83"/>
    <p:sldId id="387" r:id="rId84"/>
    <p:sldId id="403" r:id="rId85"/>
    <p:sldId id="389" r:id="rId86"/>
    <p:sldId id="607" r:id="rId87"/>
    <p:sldId id="575" r:id="rId88"/>
    <p:sldId id="576" r:id="rId89"/>
    <p:sldId id="577" r:id="rId90"/>
    <p:sldId id="578" r:id="rId91"/>
    <p:sldId id="584" r:id="rId92"/>
    <p:sldId id="597" r:id="rId93"/>
    <p:sldId id="581" r:id="rId94"/>
    <p:sldId id="579" r:id="rId95"/>
    <p:sldId id="580" r:id="rId96"/>
    <p:sldId id="340" r:id="rId97"/>
    <p:sldId id="562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9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4C8304-CA7E-484A-A59E-D08422FFDC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668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261DA-54B3-4A93-9499-25636D9771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24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9C4894-872D-48F9-9264-417C7C9B2E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22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2E9D7F-36E5-47CB-BEF4-89802073A49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08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5C1F8B-BDD5-4D70-8389-7FD988212B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399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991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200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543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1FBBFF-88DD-4104-93D5-9ABA9DECF1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416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52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30243F-8686-4433-9701-9F34E8AC87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954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5649CE-6E1F-4A66-818C-4E7F6898A7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170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15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9640E-5C10-4629-8988-A9A2CA4B65C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71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6C4670-485C-41B4-B6C8-2F72766EE5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16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6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EFD3E4-E538-49EF-A1BC-D85549A485C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661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819F5B-7A32-4D84-A65B-6246CABB1E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655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47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6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031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94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649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50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215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955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485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027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225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42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604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EA8CD4-BE8A-459D-9D31-26FCFAB06D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1288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040340-971D-4A83-83E8-822FA67F93D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41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3EC4A-6F15-43AE-AA3C-5A8091728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70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16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879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837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2931-304C-4865-B2DC-2F6371DEAF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91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7219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8452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7B0BBF-B3C9-440E-B986-950E14E247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0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58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240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83D157-7C62-425E-BB0E-CE8BAE867B6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5338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AC97B1-25CD-474B-98A6-5180BA18AE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668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FD31E9-BE10-4267-BC2D-73ADA68037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470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491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897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04CF4B-324E-46D0-BA47-9EB6AD9CA6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187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967849-B9F5-4791-B1A9-03C13B8223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280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67AE9D-16D3-4C16-919A-75B127D37A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186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9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009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16BC0A-7AF6-411D-BE71-BCBBBCBA95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9122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C6C070-221F-4423-9214-3514A79EC7A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286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658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EAC40-D26E-4DE7-A131-BE43F6F065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820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62575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1A45DA-CA64-41FA-A1E8-AD1BAE08C0BB}" type="slidenum">
              <a:rPr lang="en-US" altLang="en-US" sz="1200"/>
              <a:pPr/>
              <a:t>84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380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DA130-9CE3-4E7D-9E7F-223297258F10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617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B2FFBC-ECC8-4E72-ACD7-AC5B3AC7D391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161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33A54A-C6D5-44D3-B193-2B68843B2348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646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525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979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6967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7AE074-BB24-467C-A389-042288128DCE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9701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8793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59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521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D0D930-A2D8-469D-B052-FB82FC88E0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50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410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4462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186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546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7870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40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593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57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018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603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9500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3802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3613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1042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460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19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8904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563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4757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890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4102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278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2283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7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93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0" y="6613526"/>
            <a:ext cx="3175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5.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81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5: ER Modeling, SQL, Relational (Part 4)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405"/>
            <a:ext cx="7497827" cy="4307268"/>
          </a:xfrm>
        </p:spPr>
        <p:txBody>
          <a:bodyPr/>
          <a:lstStyle/>
          <a:p>
            <a:pPr>
              <a:tabLst>
                <a:tab pos="3432175" algn="ctr"/>
              </a:tabLst>
            </a:pPr>
            <a:r>
              <a:rPr lang="en-US" altLang="en-US" dirty="0"/>
              <a:t>A view is defined using the </a:t>
            </a:r>
            <a:r>
              <a:rPr lang="en-US" altLang="en-US" b="1" dirty="0"/>
              <a:t>create view </a:t>
            </a:r>
            <a:r>
              <a:rPr lang="en-US" altLang="en-US" dirty="0"/>
              <a:t>statement which has the form</a:t>
            </a:r>
          </a:p>
          <a:p>
            <a:pPr>
              <a:lnSpc>
                <a:spcPct val="40000"/>
              </a:lnSpc>
              <a:tabLst>
                <a:tab pos="3432175" algn="ctr"/>
              </a:tabLst>
            </a:pPr>
            <a:endParaRPr lang="en-US" altLang="en-US" dirty="0"/>
          </a:p>
          <a:p>
            <a:pPr>
              <a:lnSpc>
                <a:spcPct val="40000"/>
              </a:lnSpc>
              <a:buNone/>
              <a:tabLst>
                <a:tab pos="3432175" algn="ctr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view </a:t>
            </a:r>
            <a:r>
              <a:rPr lang="en-US" altLang="en-US" i="1" dirty="0">
                <a:solidFill>
                  <a:srgbClr val="002060"/>
                </a:solidFill>
              </a:rPr>
              <a:t>v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 </a:t>
            </a:r>
            <a:r>
              <a:rPr lang="en-US" altLang="en-US" i="1" dirty="0"/>
              <a:t>&lt; </a:t>
            </a:r>
            <a:r>
              <a:rPr lang="en-US" altLang="en-US" dirty="0"/>
              <a:t>query expression &gt;</a:t>
            </a:r>
          </a:p>
          <a:p>
            <a:pPr>
              <a:lnSpc>
                <a:spcPct val="20000"/>
              </a:lnSpc>
              <a:buNone/>
              <a:tabLst>
                <a:tab pos="3432175" algn="ctr"/>
              </a:tabLst>
            </a:pPr>
            <a:endParaRPr lang="en-US" altLang="en-US" dirty="0"/>
          </a:p>
          <a:p>
            <a:pPr>
              <a:buNone/>
              <a:tabLst>
                <a:tab pos="3432175" algn="ctr"/>
              </a:tabLst>
            </a:pPr>
            <a:r>
              <a:rPr lang="en-US" altLang="en-US" dirty="0"/>
              <a:t>	where &lt;query expression&gt; is any legal SQL expression.  The view name is represented by </a:t>
            </a:r>
            <a:r>
              <a:rPr lang="en-US" altLang="en-US" i="1" dirty="0"/>
              <a:t>v.</a:t>
            </a:r>
            <a:endParaRPr lang="en-US" altLang="en-US" dirty="0"/>
          </a:p>
          <a:p>
            <a:pPr>
              <a:tabLst>
                <a:tab pos="3432175" algn="ctr"/>
              </a:tabLst>
            </a:pPr>
            <a:r>
              <a:rPr lang="en-US" altLang="en-US" dirty="0"/>
              <a:t>Once a view is defined, the view name can be used to refer to the virtual relation that the view generates.</a:t>
            </a:r>
          </a:p>
          <a:p>
            <a:pPr>
              <a:tabLst>
                <a:tab pos="3432175" algn="ctr"/>
              </a:tabLst>
            </a:pPr>
            <a:r>
              <a:rPr lang="en-US" altLang="en-US" dirty="0"/>
              <a:t>View definition is not the same as creating a new relation by evaluating the query expression  </a:t>
            </a:r>
          </a:p>
          <a:p>
            <a:pPr lvl="1">
              <a:tabLst>
                <a:tab pos="3432175" algn="ctr"/>
              </a:tabLst>
            </a:pPr>
            <a:r>
              <a:rPr lang="en-US" altLang="en-US" dirty="0"/>
              <a:t>Rather, a view definition causes the saving of an expression; the expression is substituted into queries using the view.</a:t>
            </a:r>
          </a:p>
        </p:txBody>
      </p:sp>
    </p:spTree>
    <p:extLst>
      <p:ext uri="{BB962C8B-B14F-4D97-AF65-F5344CB8AC3E}">
        <p14:creationId xmlns:p14="http://schemas.microsoft.com/office/powerpoint/2010/main" val="200317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Definition and Use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50150" cy="4806632"/>
          </a:xfrm>
        </p:spPr>
        <p:txBody>
          <a:bodyPr/>
          <a:lstStyle/>
          <a:p>
            <a:pPr>
              <a:tabLst>
                <a:tab pos="1370013" algn="l"/>
              </a:tabLst>
            </a:pPr>
            <a:r>
              <a:rPr lang="en-US" altLang="en-US" dirty="0"/>
              <a:t>A view of instructors without their salary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kumimoji="0"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r>
              <a:rPr kumimoji="0" lang="en-US" altLang="en-US" i="1" dirty="0"/>
              <a:t> </a:t>
            </a:r>
            <a:r>
              <a:rPr kumimoji="0" lang="en-US" altLang="en-US" b="1" dirty="0"/>
              <a:t>as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/>
              <a:t>                      </a:t>
            </a:r>
            <a:r>
              <a:rPr kumimoji="0" lang="en-US" altLang="en-US" b="1" dirty="0"/>
              <a:t>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tabLst>
                <a:tab pos="1370013" algn="l"/>
              </a:tabLst>
            </a:pPr>
            <a:r>
              <a:rPr lang="en-US" altLang="en-US" dirty="0"/>
              <a:t>Find all instructors in the Biology department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faculty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 = </a:t>
            </a:r>
            <a:r>
              <a:rPr lang="en-US" altLang="en-US" dirty="0"/>
              <a:t>'Biology'</a:t>
            </a:r>
          </a:p>
          <a:p>
            <a:pPr>
              <a:tabLst>
                <a:tab pos="1370013" algn="l"/>
              </a:tabLst>
            </a:pPr>
            <a:r>
              <a:rPr lang="en-US" altLang="en-US" dirty="0"/>
              <a:t>Create a view of department salary totals</a:t>
            </a:r>
          </a:p>
          <a:p>
            <a:pPr>
              <a:buNone/>
              <a:tabLst>
                <a:tab pos="1370013" algn="l"/>
              </a:tabLst>
            </a:pP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create view </a:t>
            </a:r>
            <a:r>
              <a:rPr lang="en-US" altLang="en-US" b="1" i="1" dirty="0" err="1">
                <a:solidFill>
                  <a:srgbClr val="002060"/>
                </a:solidFill>
              </a:rPr>
              <a:t>departments_total_salary</a:t>
            </a:r>
            <a:r>
              <a:rPr lang="en-US" altLang="en-US" b="1" i="1" dirty="0">
                <a:solidFill>
                  <a:srgbClr val="002060"/>
                </a:solidFill>
              </a:rPr>
              <a:t>(dept_name, </a:t>
            </a:r>
            <a:r>
              <a:rPr lang="en-US" altLang="en-US" b="1" i="1" dirty="0" err="1">
                <a:solidFill>
                  <a:srgbClr val="002060"/>
                </a:solidFill>
              </a:rPr>
              <a:t>total_salary</a:t>
            </a:r>
            <a:r>
              <a:rPr lang="en-US" altLang="en-US" b="1" i="1" dirty="0">
                <a:solidFill>
                  <a:srgbClr val="000099"/>
                </a:solidFill>
              </a:rPr>
              <a:t>)</a:t>
            </a:r>
            <a:r>
              <a:rPr lang="en-US" altLang="en-US" i="1" dirty="0">
                <a:solidFill>
                  <a:srgbClr val="000099"/>
                </a:solidFill>
              </a:rPr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/>
              <a:t>sum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buNone/>
              <a:tabLst>
                <a:tab pos="1370013" algn="l"/>
              </a:tabLst>
            </a:pPr>
            <a:endParaRPr lang="en-US" altLang="en-US" sz="24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  <a:p>
            <a:pPr>
              <a:tabLst>
                <a:tab pos="1370013" algn="l"/>
              </a:tabLst>
            </a:pPr>
            <a:endParaRPr lang="en-US" altLang="en-US" sz="2000" dirty="0"/>
          </a:p>
        </p:txBody>
      </p:sp>
      <p:sp>
        <p:nvSpPr>
          <p:cNvPr id="335877" name="Text Box 5"/>
          <p:cNvSpPr txBox="1">
            <a:spLocks noChangeArrowheads="1"/>
          </p:cNvSpPr>
          <p:nvPr/>
        </p:nvSpPr>
        <p:spPr bwMode="auto">
          <a:xfrm>
            <a:off x="2584450" y="5232400"/>
            <a:ext cx="755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r>
              <a:rPr kumimoji="1" lang="en-US" altLang="en-US" sz="2400" b="1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35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83191" cy="3380168"/>
          </a:xfrm>
        </p:spPr>
        <p:txBody>
          <a:bodyPr/>
          <a:lstStyle/>
          <a:p>
            <a:r>
              <a:rPr lang="en-US" altLang="en-US" dirty="0"/>
              <a:t>One view may be used in the expression defining another view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directly </a:t>
            </a:r>
            <a:r>
              <a:rPr lang="en-US" altLang="en-US" dirty="0"/>
              <a:t>on a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 if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is used in the expression defining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is said to </a:t>
            </a:r>
            <a:r>
              <a:rPr lang="en-US" altLang="en-US" b="1" i="1" dirty="0">
                <a:solidFill>
                  <a:srgbClr val="002060"/>
                </a:solidFill>
              </a:rPr>
              <a:t>depend on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 </a:t>
            </a:r>
            <a:r>
              <a:rPr lang="en-US" altLang="en-US" dirty="0"/>
              <a:t>if either </a:t>
            </a:r>
            <a:r>
              <a:rPr lang="en-US" altLang="en-US" i="1" dirty="0"/>
              <a:t>v</a:t>
            </a:r>
            <a:r>
              <a:rPr lang="en-US" altLang="en-US" baseline="-25000" dirty="0"/>
              <a:t>1 </a:t>
            </a:r>
            <a:r>
              <a:rPr lang="en-US" altLang="en-US" dirty="0"/>
              <a:t>depends directly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 </a:t>
            </a:r>
            <a:r>
              <a:rPr lang="en-US" altLang="en-US" dirty="0"/>
              <a:t> or there is a path of dependencies from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to </a:t>
            </a:r>
            <a:r>
              <a:rPr lang="en-US" altLang="en-US" i="1" dirty="0"/>
              <a:t>v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A view relation </a:t>
            </a:r>
            <a:r>
              <a:rPr lang="en-US" altLang="en-US" i="1" dirty="0"/>
              <a:t>v</a:t>
            </a:r>
            <a:r>
              <a:rPr lang="en-US" altLang="en-US" dirty="0"/>
              <a:t> is said to be </a:t>
            </a:r>
            <a:r>
              <a:rPr lang="en-US" altLang="en-US" b="1" i="1" dirty="0">
                <a:solidFill>
                  <a:srgbClr val="002060"/>
                </a:solidFill>
              </a:rPr>
              <a:t>recursive</a:t>
            </a:r>
            <a:r>
              <a:rPr lang="en-US" altLang="en-US" i="1" dirty="0"/>
              <a:t> </a:t>
            </a:r>
            <a:r>
              <a:rPr lang="en-US" altLang="en-US" dirty="0"/>
              <a:t> if it depends on itself.</a:t>
            </a:r>
          </a:p>
        </p:txBody>
      </p:sp>
    </p:spTree>
    <p:extLst>
      <p:ext uri="{BB962C8B-B14F-4D97-AF65-F5344CB8AC3E}">
        <p14:creationId xmlns:p14="http://schemas.microsoft.com/office/powerpoint/2010/main" val="163114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 Defined Using Other Views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570979" cy="4282884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r>
              <a:rPr lang="en-US" altLang="en-US" dirty="0"/>
              <a:t>, </a:t>
            </a:r>
            <a:r>
              <a:rPr lang="en-US" altLang="en-US" i="1" dirty="0"/>
              <a:t>section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'Physics'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semester</a:t>
            </a:r>
            <a:r>
              <a:rPr lang="en-US" altLang="en-US" i="1" dirty="0"/>
              <a:t> </a:t>
            </a:r>
            <a:r>
              <a:rPr lang="en-US" altLang="en-US" dirty="0"/>
              <a:t>= 'Fall'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section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'2017’;</a:t>
            </a:r>
          </a:p>
          <a:p>
            <a:pPr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/>
              <a:t>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r>
              <a:rPr lang="en-US" altLang="en-US" b="1" i="1" dirty="0"/>
              <a:t>_</a:t>
            </a:r>
            <a:r>
              <a:rPr lang="en-US" altLang="en-US" i="1" dirty="0"/>
              <a:t>watson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'Watson';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097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Expand  the view :</a:t>
            </a:r>
          </a:p>
          <a:p>
            <a:pPr>
              <a:buNone/>
            </a:pPr>
            <a:r>
              <a:rPr lang="en-US" altLang="en-US" b="1" dirty="0"/>
              <a:t>          create view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physics_fall_2017_watson</a:t>
            </a:r>
            <a:r>
              <a:rPr lang="en-US" altLang="en-US" b="1" i="1" dirty="0"/>
              <a:t>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room_number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b="1" i="1" dirty="0">
                <a:solidFill>
                  <a:srgbClr val="002060"/>
                </a:solidFill>
              </a:rPr>
              <a:t>physics_fall_2017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</a:t>
            </a:r>
            <a:r>
              <a:rPr lang="en-US" altLang="en-US" dirty="0"/>
              <a:t>= 'Watson</a:t>
            </a:r>
            <a:r>
              <a:rPr lang="en-US" altLang="ja-JP" dirty="0"/>
              <a:t>'</a:t>
            </a:r>
            <a:endParaRPr lang="en-US" altLang="en-US" dirty="0"/>
          </a:p>
          <a:p>
            <a:r>
              <a:rPr lang="en-US" altLang="en-US" dirty="0"/>
              <a:t>To: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001963" y="2966255"/>
            <a:ext cx="7192962" cy="27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create view </a:t>
            </a:r>
            <a:r>
              <a:rPr kumimoji="1" lang="en-US" altLang="en-US" sz="1700" b="1" i="1" dirty="0">
                <a:solidFill>
                  <a:srgbClr val="002060"/>
                </a:solidFill>
                <a:latin typeface="Helvetica"/>
              </a:rPr>
              <a:t>physics_fall_2017_watson</a:t>
            </a:r>
            <a:r>
              <a:rPr lang="en-US" altLang="en-US" sz="1700" b="1" i="1" dirty="0">
                <a:solidFill>
                  <a:srgbClr val="002060"/>
                </a:solidFill>
              </a:rPr>
              <a:t>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from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room_number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course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dept_name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'Physics'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semester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'Fall'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and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section</a:t>
            </a:r>
            <a:r>
              <a:rPr lang="en-US" altLang="en-US" sz="1700" dirty="0" err="1">
                <a:solidFill>
                  <a:srgbClr val="000000"/>
                </a:solidFill>
              </a:rPr>
              <a:t>.</a:t>
            </a:r>
            <a:r>
              <a:rPr lang="en-US" altLang="en-US" sz="1700" i="1" dirty="0" err="1">
                <a:solidFill>
                  <a:srgbClr val="000000"/>
                </a:solidFill>
              </a:rPr>
              <a:t>year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= '2017')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where </a:t>
            </a:r>
            <a:r>
              <a:rPr lang="en-US" altLang="en-US" sz="1700" i="1" dirty="0">
                <a:solidFill>
                  <a:srgbClr val="000000"/>
                </a:solidFill>
              </a:rPr>
              <a:t>building</a:t>
            </a:r>
            <a:r>
              <a:rPr lang="en-US" altLang="en-US" sz="1700" dirty="0">
                <a:solidFill>
                  <a:srgbClr val="000000"/>
                </a:solidFill>
              </a:rPr>
              <a:t>= 'Watson';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5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Expansion (Cont.)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38803" cy="4051236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A way to define the meaning of views defined in terms of other views.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Let view </a:t>
            </a:r>
            <a:r>
              <a:rPr lang="en-US" altLang="en-US" i="1" dirty="0"/>
              <a:t>v</a:t>
            </a:r>
            <a:r>
              <a:rPr lang="en-US" altLang="en-US" baseline="-25000" dirty="0"/>
              <a:t>1</a:t>
            </a:r>
            <a:r>
              <a:rPr lang="en-US" altLang="en-US" dirty="0"/>
              <a:t> be defined by an expression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r>
              <a:rPr lang="en-US" altLang="en-US" dirty="0"/>
              <a:t> that may itself contain uses of view relations.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View expansion of an expression repeats the following replacement step: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repeat</a:t>
            </a:r>
            <a:br>
              <a:rPr lang="en-US" altLang="en-US" b="1" dirty="0"/>
            </a:br>
            <a:r>
              <a:rPr lang="en-US" altLang="en-US" b="1" dirty="0"/>
              <a:t>		</a:t>
            </a:r>
            <a:r>
              <a:rPr lang="en-US" altLang="en-US" dirty="0"/>
              <a:t>Find any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br>
              <a:rPr lang="en-US" altLang="en-US" dirty="0"/>
            </a:br>
            <a:r>
              <a:rPr lang="en-US" altLang="en-US" dirty="0"/>
              <a:t>		Replace the view relation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by the expression defining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i</a:t>
            </a:r>
            <a:r>
              <a:rPr lang="en-US" altLang="en-US" dirty="0"/>
              <a:t>            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until</a:t>
            </a:r>
            <a:r>
              <a:rPr lang="en-US" altLang="en-US" dirty="0"/>
              <a:t> no more view relations are present in </a:t>
            </a:r>
            <a:r>
              <a:rPr lang="en-US" altLang="en-US" i="1" dirty="0"/>
              <a:t>e</a:t>
            </a:r>
            <a:r>
              <a:rPr lang="en-US" altLang="en-US" baseline="-25000" dirty="0"/>
              <a:t>1</a:t>
            </a:r>
            <a:endParaRPr lang="en-US" altLang="en-US" dirty="0"/>
          </a:p>
          <a:p>
            <a:pPr>
              <a:tabLst>
                <a:tab pos="681038" algn="l"/>
              </a:tabLst>
            </a:pPr>
            <a:r>
              <a:rPr lang="en-US" altLang="en-US" dirty="0"/>
              <a:t>As long as the view definitions are not recursive, this loop will terminate</a:t>
            </a:r>
          </a:p>
        </p:txBody>
      </p:sp>
    </p:spTree>
    <p:extLst>
      <p:ext uri="{BB962C8B-B14F-4D97-AF65-F5344CB8AC3E}">
        <p14:creationId xmlns:p14="http://schemas.microsoft.com/office/powerpoint/2010/main" val="284758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Materialized Views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3517"/>
            <a:ext cx="7665435" cy="3502596"/>
          </a:xfrm>
        </p:spPr>
        <p:txBody>
          <a:bodyPr/>
          <a:lstStyle/>
          <a:p>
            <a:r>
              <a:rPr lang="en-US" altLang="en-US" dirty="0"/>
              <a:t>Certain database systems allow view relations to be physically stored.</a:t>
            </a:r>
          </a:p>
          <a:p>
            <a:pPr lvl="1"/>
            <a:r>
              <a:rPr lang="en-US" altLang="en-US" dirty="0"/>
              <a:t> Physical copy created when the view is defined.</a:t>
            </a:r>
          </a:p>
          <a:p>
            <a:pPr lvl="1"/>
            <a:r>
              <a:rPr lang="en-US" altLang="en-US" dirty="0"/>
              <a:t>Such views are called </a:t>
            </a:r>
            <a:r>
              <a:rPr lang="en-US" altLang="en-US" b="1" dirty="0">
                <a:solidFill>
                  <a:srgbClr val="002060"/>
                </a:solidFill>
              </a:rPr>
              <a:t>Materialized view</a:t>
            </a:r>
            <a:r>
              <a:rPr lang="en-US" altLang="en-US" dirty="0"/>
              <a:t>:</a:t>
            </a:r>
          </a:p>
          <a:p>
            <a:r>
              <a:rPr lang="en-US" altLang="en-US" dirty="0"/>
              <a:t>If relations used in the query are updated, the materialized view result becomes out of date</a:t>
            </a:r>
          </a:p>
          <a:p>
            <a:pPr lvl="1"/>
            <a:r>
              <a:rPr lang="en-US" altLang="en-US" dirty="0"/>
              <a:t>Need to </a:t>
            </a:r>
            <a:r>
              <a:rPr lang="en-US" altLang="en-US" b="1" dirty="0">
                <a:solidFill>
                  <a:srgbClr val="002060"/>
                </a:solidFill>
              </a:rPr>
              <a:t>maintain</a:t>
            </a:r>
            <a:r>
              <a:rPr lang="en-US" altLang="en-US" dirty="0"/>
              <a:t> the view, by updating the view whenever the underlying relations are updated.</a:t>
            </a:r>
          </a:p>
        </p:txBody>
      </p:sp>
    </p:spTree>
    <p:extLst>
      <p:ext uri="{BB962C8B-B14F-4D97-AF65-F5344CB8AC3E}">
        <p14:creationId xmlns:p14="http://schemas.microsoft.com/office/powerpoint/2010/main" val="313198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Update of a View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95362" cy="4952936"/>
          </a:xfrm>
        </p:spPr>
        <p:txBody>
          <a:bodyPr/>
          <a:lstStyle/>
          <a:p>
            <a:pPr>
              <a:tabLst>
                <a:tab pos="1085850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faculty </a:t>
            </a:r>
            <a:r>
              <a:rPr lang="en-US" altLang="en-US" dirty="0"/>
              <a:t>view which we defined earlier</a:t>
            </a:r>
            <a:endParaRPr lang="en-US" altLang="en-US" b="1" dirty="0"/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insert into </a:t>
            </a:r>
            <a:r>
              <a:rPr lang="en-US" altLang="en-US" i="1" dirty="0"/>
              <a:t>faculty 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b="1" i="1" dirty="0"/>
              <a:t>          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('30765', 'Green', 'Music');</a:t>
            </a:r>
          </a:p>
          <a:p>
            <a:pPr>
              <a:tabLst>
                <a:tab pos="1085850" algn="l"/>
              </a:tabLst>
            </a:pPr>
            <a:r>
              <a:rPr lang="en-US" altLang="en-US" dirty="0"/>
              <a:t>This insertion must be represented by the insertion into 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Must have a  value for salary.</a:t>
            </a:r>
          </a:p>
          <a:p>
            <a:pPr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Two approaches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Reject the insert</a:t>
            </a:r>
          </a:p>
          <a:p>
            <a:pPr lvl="1">
              <a:tabLst>
                <a:tab pos="1085850" algn="l"/>
              </a:tabLst>
            </a:pPr>
            <a:r>
              <a:rPr lang="en-US" altLang="en-US" dirty="0">
                <a:cs typeface="+mn-cs"/>
              </a:rPr>
              <a:t>Inset the tuple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		('30765', 'Green', 'Music', null)</a:t>
            </a:r>
          </a:p>
          <a:p>
            <a:pPr>
              <a:buNone/>
              <a:tabLst>
                <a:tab pos="1085850" algn="l"/>
              </a:tabLst>
            </a:pPr>
            <a:r>
              <a:rPr lang="en-US" altLang="en-US" dirty="0"/>
              <a:t>	      into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</a:t>
            </a:r>
          </a:p>
          <a:p>
            <a:pPr>
              <a:buNone/>
              <a:tabLst>
                <a:tab pos="1085850" algn="l"/>
              </a:tabLs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533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4270" y="11747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Updates Cannot be Translated Uniquely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2991" y="1201918"/>
            <a:ext cx="7369651" cy="4162563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instructor_info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select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i="1" dirty="0"/>
              <a:t>name</a:t>
            </a:r>
            <a:r>
              <a:rPr lang="en-US" altLang="en-US" dirty="0"/>
              <a:t>, </a:t>
            </a:r>
            <a:r>
              <a:rPr lang="en-US" altLang="en-US" i="1" dirty="0"/>
              <a:t>building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r>
              <a:rPr lang="en-US" altLang="en-US" dirty="0"/>
              <a:t>,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=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;</a:t>
            </a:r>
          </a:p>
          <a:p>
            <a:r>
              <a:rPr lang="en-US" altLang="en-US" b="1" dirty="0">
                <a:sym typeface="Symbol" panose="05050102010706020507" pitchFamily="18" charset="2"/>
              </a:rPr>
              <a:t>insert into </a:t>
            </a:r>
            <a:r>
              <a:rPr lang="en-US" altLang="en-US" i="1" dirty="0" err="1">
                <a:sym typeface="Symbol" panose="05050102010706020507" pitchFamily="18" charset="2"/>
              </a:rPr>
              <a:t>instructor_info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b="1" i="1" dirty="0">
                <a:sym typeface="Symbol" panose="05050102010706020507" pitchFamily="18" charset="2"/>
              </a:rPr>
              <a:t>             </a:t>
            </a:r>
            <a:r>
              <a:rPr lang="en-US" altLang="en-US" b="1" dirty="0">
                <a:sym typeface="Symbol" panose="05050102010706020507" pitchFamily="18" charset="2"/>
              </a:rPr>
              <a:t>values </a:t>
            </a:r>
            <a:r>
              <a:rPr lang="en-US" altLang="en-US" dirty="0">
                <a:sym typeface="Symbol" panose="05050102010706020507" pitchFamily="18" charset="2"/>
              </a:rPr>
              <a:t>('69987', 'White', 'Taylor');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Issues</a:t>
            </a:r>
          </a:p>
          <a:p>
            <a:pPr lvl="1"/>
            <a:r>
              <a:rPr lang="en-US" altLang="en-US" dirty="0"/>
              <a:t>Which department, if multiple departments in Taylor?</a:t>
            </a:r>
          </a:p>
          <a:p>
            <a:pPr lvl="1"/>
            <a:r>
              <a:rPr lang="en-US" altLang="en-US" dirty="0"/>
              <a:t>What if no department is in Taylor?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8161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And Some Not at All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6400547" cy="3417252"/>
          </a:xfrm>
        </p:spPr>
        <p:txBody>
          <a:bodyPr/>
          <a:lstStyle/>
          <a:p>
            <a:r>
              <a:rPr lang="en-US" altLang="en-US" b="1" dirty="0"/>
              <a:t>create view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dept_name</a:t>
            </a:r>
            <a:r>
              <a:rPr lang="en-US" altLang="en-US" dirty="0"/>
              <a:t>= 'History';</a:t>
            </a:r>
          </a:p>
          <a:p>
            <a:r>
              <a:rPr lang="en-US" altLang="en-US" dirty="0"/>
              <a:t>What happens if we insert </a:t>
            </a:r>
          </a:p>
          <a:p>
            <a:pPr>
              <a:buNone/>
            </a:pPr>
            <a:r>
              <a:rPr lang="en-US" altLang="en-US" dirty="0"/>
              <a:t>           ('25566', 'Brown', 'Biology', 100000)</a:t>
            </a:r>
          </a:p>
          <a:p>
            <a:pPr>
              <a:buNone/>
            </a:pPr>
            <a:r>
              <a:rPr lang="en-US" altLang="en-US" dirty="0"/>
              <a:t>       into </a:t>
            </a:r>
            <a:r>
              <a:rPr lang="en-US" altLang="en-US" i="1" dirty="0" err="1"/>
              <a:t>history_instructors</a:t>
            </a:r>
            <a:r>
              <a:rPr lang="en-US" altLang="en-US" i="1" dirty="0"/>
              <a:t>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886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start in a</a:t>
            </a:r>
            <a:b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 couple of minutes.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417691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 Updates in SQL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9276"/>
            <a:ext cx="7400291" cy="3184229"/>
          </a:xfrm>
        </p:spPr>
        <p:txBody>
          <a:bodyPr/>
          <a:lstStyle/>
          <a:p>
            <a:r>
              <a:rPr lang="en-US" altLang="en-US" dirty="0"/>
              <a:t>Most SQL implementations allow updates only on simple views 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from </a:t>
            </a:r>
            <a:r>
              <a:rPr lang="en-US" altLang="en-US" dirty="0"/>
              <a:t>clause has only one database relation.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b="1" dirty="0"/>
              <a:t>select </a:t>
            </a:r>
            <a:r>
              <a:rPr lang="en-US" altLang="en-US" dirty="0"/>
              <a:t>clause contains only attribute names of the relation, and does not have any expressions, aggregates, or </a:t>
            </a:r>
            <a:r>
              <a:rPr lang="en-US" altLang="en-US" b="1" dirty="0"/>
              <a:t>distinct </a:t>
            </a:r>
            <a:r>
              <a:rPr lang="en-US" altLang="en-US" dirty="0"/>
              <a:t>specification.</a:t>
            </a:r>
          </a:p>
          <a:p>
            <a:pPr lvl="1"/>
            <a:r>
              <a:rPr lang="en-US" altLang="en-US" dirty="0"/>
              <a:t>Any attribute not listed in the </a:t>
            </a:r>
            <a:r>
              <a:rPr lang="en-US" altLang="en-US" b="1" dirty="0"/>
              <a:t>select </a:t>
            </a:r>
            <a:r>
              <a:rPr lang="en-US" altLang="en-US" dirty="0"/>
              <a:t>clause can be set to null</a:t>
            </a:r>
          </a:p>
          <a:p>
            <a:pPr lvl="1"/>
            <a:r>
              <a:rPr lang="en-US" altLang="en-US" dirty="0"/>
              <a:t>The query does not have a </a:t>
            </a:r>
            <a:r>
              <a:rPr lang="en-US" altLang="en-US" b="1" dirty="0"/>
              <a:t>group </a:t>
            </a:r>
            <a:r>
              <a:rPr lang="en-US" altLang="en-US" dirty="0"/>
              <a:t>by or </a:t>
            </a:r>
            <a:r>
              <a:rPr lang="en-US" altLang="en-US" b="1" dirty="0"/>
              <a:t>having </a:t>
            </a:r>
            <a:r>
              <a:rPr lang="en-US" altLang="en-US" dirty="0"/>
              <a:t>clause.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3539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Transactions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2939646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Transactions</a:t>
            </a:r>
            <a:endParaRPr lang="en-US" dirty="0">
              <a:ea typeface="+mj-ea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4060"/>
            <a:ext cx="7522211" cy="4390149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rgbClr val="002060"/>
                </a:solidFill>
              </a:rPr>
              <a:t>  transaction </a:t>
            </a:r>
            <a:r>
              <a:rPr lang="en-US" altLang="en-US" dirty="0"/>
              <a:t>consists of a sequence of query and/or update statements and is a “unit” of work</a:t>
            </a:r>
          </a:p>
          <a:p>
            <a:r>
              <a:rPr lang="en-US" altLang="en-US" dirty="0"/>
              <a:t>The SQL standard specifies that a transaction begins implicitly when an SQL statement is executed.  </a:t>
            </a:r>
          </a:p>
          <a:p>
            <a:r>
              <a:rPr lang="en-US" altLang="en-US" dirty="0"/>
              <a:t>The transaction must end with one of the following statements: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Commit work</a:t>
            </a:r>
            <a:r>
              <a:rPr lang="en-US" altLang="en-US" dirty="0"/>
              <a:t>. The updates performed by the transaction become permanent in the database.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Rollback work</a:t>
            </a:r>
            <a:r>
              <a:rPr lang="en-US" altLang="en-US" dirty="0"/>
              <a:t>. All  the updates performed by the SQL statements in the transaction are undone.</a:t>
            </a:r>
          </a:p>
          <a:p>
            <a:r>
              <a:rPr lang="en-US" altLang="en-US" dirty="0"/>
              <a:t>Atomic transaction</a:t>
            </a:r>
          </a:p>
          <a:p>
            <a:pPr lvl="1"/>
            <a:r>
              <a:rPr lang="en-US" altLang="en-US" dirty="0"/>
              <a:t>either fully executed or rolled back as if it never occurred</a:t>
            </a:r>
          </a:p>
          <a:p>
            <a:r>
              <a:rPr lang="en-US" altLang="en-US" dirty="0"/>
              <a:t>Isolation from concurrent transactions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0911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Integrity Constraints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190118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Integrity Constraints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05638" cy="4302569"/>
          </a:xfrm>
        </p:spPr>
        <p:txBody>
          <a:bodyPr/>
          <a:lstStyle/>
          <a:p>
            <a:r>
              <a:rPr lang="en-US" altLang="en-US" dirty="0"/>
              <a:t>Integrity constraints guard against accidental damage to the database, by ensuring that authorized changes to the database do not result in a loss of data consistency. </a:t>
            </a:r>
          </a:p>
          <a:p>
            <a:pPr lvl="1"/>
            <a:r>
              <a:rPr lang="en-US" altLang="en-US" dirty="0"/>
              <a:t>A checking account must have a balance greater than $10,000.00</a:t>
            </a:r>
          </a:p>
          <a:p>
            <a:pPr lvl="1"/>
            <a:r>
              <a:rPr lang="en-US" altLang="en-US" dirty="0"/>
              <a:t>A salary of a bank employee must be at least $4.00 an hour</a:t>
            </a:r>
          </a:p>
          <a:p>
            <a:pPr lvl="1"/>
            <a:r>
              <a:rPr lang="en-US" altLang="en-US" dirty="0"/>
              <a:t>A customer must have a (non-null) phone number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022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09538"/>
            <a:ext cx="8077200" cy="6096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Constraints on a Single Relation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77926"/>
            <a:ext cx="7136765" cy="2640013"/>
          </a:xfrm>
        </p:spPr>
        <p:txBody>
          <a:bodyPr/>
          <a:lstStyle/>
          <a:p>
            <a:r>
              <a:rPr lang="en-US" altLang="en-US" b="1" dirty="0"/>
              <a:t>not null</a:t>
            </a:r>
          </a:p>
          <a:p>
            <a:r>
              <a:rPr lang="en-US" altLang="en-US" b="1" dirty="0"/>
              <a:t>primary key</a:t>
            </a:r>
          </a:p>
          <a:p>
            <a:r>
              <a:rPr lang="en-US" altLang="en-US" b="1" dirty="0"/>
              <a:t>unique</a:t>
            </a:r>
            <a:endParaRPr lang="en-US" altLang="en-US" dirty="0"/>
          </a:p>
          <a:p>
            <a:r>
              <a:rPr lang="en-US" altLang="en-US" b="1" dirty="0"/>
              <a:t>check </a:t>
            </a:r>
            <a:r>
              <a:rPr lang="en-US" altLang="en-US" dirty="0"/>
              <a:t>(P), where P is a predicate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0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310316" y="153909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 Null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135064"/>
            <a:ext cx="7144321" cy="2656649"/>
          </a:xfrm>
        </p:spPr>
        <p:txBody>
          <a:bodyPr/>
          <a:lstStyle/>
          <a:p>
            <a:r>
              <a:rPr kumimoji="0" lang="en-US" altLang="en-US" b="1" dirty="0"/>
              <a:t>not null</a:t>
            </a:r>
          </a:p>
          <a:p>
            <a:pPr lvl="1"/>
            <a:r>
              <a:rPr kumimoji="0" lang="en-US" altLang="en-US" dirty="0"/>
              <a:t>Declare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 and </a:t>
            </a:r>
            <a:r>
              <a:rPr kumimoji="0" lang="en-US" altLang="en-US" i="1" dirty="0"/>
              <a:t>budget</a:t>
            </a:r>
            <a:r>
              <a:rPr kumimoji="0" lang="en-US" altLang="en-US" dirty="0"/>
              <a:t> to be </a:t>
            </a:r>
            <a:r>
              <a:rPr lang="en-US" altLang="en-US" b="1" dirty="0"/>
              <a:t>not null</a:t>
            </a:r>
          </a:p>
          <a:p>
            <a:pPr>
              <a:buFont typeface="Monotype Sorts" charset="2"/>
              <a:buNone/>
            </a:pPr>
            <a:r>
              <a:rPr kumimoji="0" lang="en-US" altLang="en-US" i="1" dirty="0"/>
              <a:t>	          name </a:t>
            </a:r>
            <a:r>
              <a:rPr kumimoji="0" lang="en-US" altLang="en-US" b="1" dirty="0" err="1"/>
              <a:t>varchar</a:t>
            </a:r>
            <a:r>
              <a:rPr kumimoji="0" lang="en-US" altLang="en-US" dirty="0"/>
              <a:t>(20) </a:t>
            </a:r>
            <a:r>
              <a:rPr kumimoji="0" lang="en-US" altLang="en-US" b="1" dirty="0"/>
              <a:t>not null</a:t>
            </a:r>
            <a:br>
              <a:rPr kumimoji="0" lang="en-US" altLang="en-US" b="1" dirty="0"/>
            </a:br>
            <a:r>
              <a:rPr kumimoji="0" lang="en-US" altLang="en-US" b="1" dirty="0"/>
              <a:t>          </a:t>
            </a:r>
            <a:r>
              <a:rPr kumimoji="0" lang="en-US" altLang="en-US" i="1" dirty="0"/>
              <a:t>budget </a:t>
            </a:r>
            <a:r>
              <a:rPr kumimoji="0" lang="en-US" altLang="en-US" b="1" dirty="0"/>
              <a:t>numeric</a:t>
            </a:r>
            <a:r>
              <a:rPr kumimoji="0" lang="en-US" altLang="en-US" dirty="0"/>
              <a:t>(12,2) </a:t>
            </a:r>
            <a:r>
              <a:rPr kumimoji="0" lang="en-US" altLang="en-US" b="1" dirty="0"/>
              <a:t>not null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167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Unique Constraints 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28864" y="1098488"/>
            <a:ext cx="7044690" cy="2583497"/>
          </a:xfrm>
        </p:spPr>
        <p:txBody>
          <a:bodyPr/>
          <a:lstStyle/>
          <a:p>
            <a:r>
              <a:rPr lang="en-US" altLang="en-US" b="1" dirty="0"/>
              <a:t>unique</a:t>
            </a:r>
            <a:r>
              <a:rPr kumimoji="0" lang="en-US" altLang="en-US" dirty="0"/>
              <a:t> (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</a:t>
            </a:r>
            <a:r>
              <a:rPr kumimoji="0" lang="en-US" altLang="en-US" dirty="0"/>
              <a:t>)</a:t>
            </a:r>
          </a:p>
          <a:p>
            <a:pPr lvl="1"/>
            <a:r>
              <a:rPr kumimoji="0" lang="en-US" altLang="en-US" dirty="0"/>
              <a:t>The unique specification states that the attributes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1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2</a:t>
            </a:r>
            <a:r>
              <a:rPr kumimoji="0" lang="en-US" altLang="en-US" dirty="0"/>
              <a:t>, …, </a:t>
            </a:r>
            <a:r>
              <a:rPr kumimoji="0" lang="en-US" altLang="en-US" i="1" dirty="0"/>
              <a:t>A</a:t>
            </a:r>
            <a:r>
              <a:rPr kumimoji="0" lang="en-US" altLang="en-US" baseline="-25000" dirty="0"/>
              <a:t>m </a:t>
            </a:r>
            <a:r>
              <a:rPr kumimoji="0" lang="en-US" altLang="en-US" dirty="0"/>
              <a:t> form a candidate key.</a:t>
            </a:r>
          </a:p>
          <a:p>
            <a:pPr lvl="1"/>
            <a:r>
              <a:rPr kumimoji="0" lang="en-US" altLang="en-US" dirty="0"/>
              <a:t>Candidate keys are permitted to be null (in contrast to primary keys).</a:t>
            </a:r>
          </a:p>
          <a:p>
            <a:endParaRPr kumimoji="0" lang="en-US" altLang="en-US" dirty="0"/>
          </a:p>
          <a:p>
            <a:endParaRPr lang="en-US" altLang="en-US" b="1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635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41877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The check clause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9" y="1086358"/>
            <a:ext cx="7600949" cy="4692650"/>
          </a:xfrm>
        </p:spPr>
        <p:txBody>
          <a:bodyPr/>
          <a:lstStyle/>
          <a:p>
            <a:r>
              <a:rPr lang="en-US" altLang="en-US" dirty="0"/>
              <a:t>The  </a:t>
            </a:r>
            <a:r>
              <a:rPr lang="en-US" altLang="en-US" b="1" dirty="0"/>
              <a:t>check </a:t>
            </a:r>
            <a:r>
              <a:rPr lang="en-US" altLang="en-US" dirty="0"/>
              <a:t>(P) clause specifies a predicate P that must be satisfied by every tuple in a relation.</a:t>
            </a:r>
          </a:p>
          <a:p>
            <a:r>
              <a:rPr lang="en-US" altLang="en-US" dirty="0"/>
              <a:t>Example:  ensure that semester is one of fall, winter, spring or summer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create table </a:t>
            </a:r>
            <a:r>
              <a:rPr lang="en-US" altLang="en-US" i="1" dirty="0"/>
              <a:t>section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sec_id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(8),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semester </a:t>
            </a:r>
            <a:r>
              <a:rPr lang="en-US" altLang="en-US" b="1" dirty="0"/>
              <a:t>varchar </a:t>
            </a:r>
            <a:r>
              <a:rPr lang="en-US" altLang="en-US" dirty="0"/>
              <a:t>(6),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year </a:t>
            </a:r>
            <a:r>
              <a:rPr lang="en-US" altLang="en-US" b="1" dirty="0"/>
              <a:t>numeric </a:t>
            </a:r>
            <a:r>
              <a:rPr lang="en-US" altLang="en-US" dirty="0"/>
              <a:t>(4,0),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building </a:t>
            </a:r>
            <a:r>
              <a:rPr lang="en-US" altLang="en-US" b="1" dirty="0"/>
              <a:t>varchar </a:t>
            </a:r>
            <a:r>
              <a:rPr lang="en-US" altLang="en-US" dirty="0"/>
              <a:t>(15),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</a:t>
            </a:r>
            <a:r>
              <a:rPr lang="en-US" altLang="en-US" i="1" dirty="0" err="1"/>
              <a:t>room_number</a:t>
            </a:r>
            <a:r>
              <a:rPr lang="en-US" altLang="en-US" i="1" dirty="0"/>
              <a:t> </a:t>
            </a:r>
            <a:r>
              <a:rPr lang="en-US" altLang="en-US" b="1" dirty="0"/>
              <a:t>varchar </a:t>
            </a:r>
            <a:r>
              <a:rPr lang="en-US" altLang="en-US" dirty="0"/>
              <a:t>(7),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i="1" dirty="0"/>
              <a:t>                    time slot id </a:t>
            </a:r>
            <a:r>
              <a:rPr lang="en-US" altLang="en-US" b="1" dirty="0"/>
              <a:t>varchar </a:t>
            </a:r>
            <a:r>
              <a:rPr lang="en-US" altLang="en-US" dirty="0"/>
              <a:t>(4),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primary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sec_id</a:t>
            </a:r>
            <a:r>
              <a:rPr lang="en-US" altLang="en-US" dirty="0"/>
              <a:t>, </a:t>
            </a:r>
            <a:r>
              <a:rPr lang="en-US" altLang="en-US" i="1" dirty="0"/>
              <a:t>semester</a:t>
            </a:r>
            <a:r>
              <a:rPr lang="en-US" altLang="en-US" dirty="0"/>
              <a:t>, </a:t>
            </a:r>
            <a:r>
              <a:rPr lang="en-US" altLang="en-US" i="1" dirty="0"/>
              <a:t>year</a:t>
            </a:r>
            <a:r>
              <a:rPr lang="en-US" altLang="en-US" dirty="0"/>
              <a:t>),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   </a:t>
            </a:r>
            <a:r>
              <a:rPr lang="en-US" altLang="en-US" b="1" dirty="0">
                <a:solidFill>
                  <a:srgbClr val="002060"/>
                </a:solidFill>
              </a:rPr>
              <a:t>check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semester </a:t>
            </a:r>
            <a:r>
              <a:rPr lang="en-US" altLang="en-US" b="1" dirty="0"/>
              <a:t>in </a:t>
            </a:r>
            <a:r>
              <a:rPr lang="en-US" altLang="en-US" dirty="0"/>
              <a:t>('Fall', 'Winter', 'Spring', 'Summer')))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2328863" y="5229225"/>
            <a:ext cx="6800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</a:pPr>
            <a:endParaRPr kumimoji="1" lang="en-US" alt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1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5064"/>
            <a:ext cx="7523394" cy="4943475"/>
          </a:xfrm>
        </p:spPr>
        <p:txBody>
          <a:bodyPr/>
          <a:lstStyle/>
          <a:p>
            <a:r>
              <a:rPr lang="en-US" altLang="en-US" dirty="0"/>
              <a:t>Ensures that a value that appears in one relation for a given set of attributes also appears for a certain set of attributes in another relation.</a:t>
            </a:r>
          </a:p>
          <a:p>
            <a:pPr lvl="1"/>
            <a:r>
              <a:rPr lang="en-US" altLang="en-US" dirty="0"/>
              <a:t>Example:  If “Biology” is a department name appearing in one of the tuples in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relation, then there exists a tuple in the </a:t>
            </a:r>
            <a:r>
              <a:rPr lang="en-US" altLang="en-US" i="1" dirty="0"/>
              <a:t>department</a:t>
            </a:r>
            <a:r>
              <a:rPr lang="en-US" altLang="en-US" dirty="0"/>
              <a:t> relation for “Biology”.</a:t>
            </a:r>
          </a:p>
          <a:p>
            <a:r>
              <a:rPr lang="en-US" altLang="en-US" dirty="0"/>
              <a:t>Let A be a set of attributes.  Let R and S be two relations that contain attributes A and where A is the primary key of S. A is said to be a  </a:t>
            </a:r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R if for any values of A appearing in R these values also appear in S.</a:t>
            </a:r>
          </a:p>
        </p:txBody>
      </p:sp>
    </p:spTree>
    <p:extLst>
      <p:ext uri="{BB962C8B-B14F-4D97-AF65-F5344CB8AC3E}">
        <p14:creationId xmlns:p14="http://schemas.microsoft.com/office/powerpoint/2010/main" val="148226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Questions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4E9EC2D-1E15-2649-8F64-D0DDD898A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1506280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Referential Integrity (Cont.)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461250" cy="3644201"/>
          </a:xfrm>
        </p:spPr>
        <p:txBody>
          <a:bodyPr/>
          <a:lstStyle/>
          <a:p>
            <a:r>
              <a:rPr lang="en-US" altLang="en-US" dirty="0"/>
              <a:t>Foreign </a:t>
            </a:r>
            <a:r>
              <a:rPr lang="en-US" altLang="en-US" i="1" dirty="0"/>
              <a:t>keys can be </a:t>
            </a:r>
            <a:r>
              <a:rPr lang="en-US" altLang="en-US" dirty="0"/>
              <a:t>specified as part of the SQL 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table </a:t>
            </a:r>
            <a:r>
              <a:rPr lang="en-US" altLang="en-US" dirty="0"/>
              <a:t> statement </a:t>
            </a:r>
          </a:p>
          <a:p>
            <a:pPr>
              <a:buNone/>
            </a:pPr>
            <a:r>
              <a:rPr lang="en-US" altLang="en-US" b="1" dirty="0"/>
              <a:t>  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</a:p>
          <a:p>
            <a:r>
              <a:rPr lang="en-US" altLang="en-US" dirty="0"/>
              <a:t>By default, a foreign key references the primary-key attributes of the referenced table.</a:t>
            </a:r>
          </a:p>
          <a:p>
            <a:r>
              <a:rPr lang="en-US" altLang="en-US" dirty="0"/>
              <a:t>SQL allows  a list of attributes of the referenced relation to be specified explicitly.</a:t>
            </a:r>
          </a:p>
          <a:p>
            <a:pPr>
              <a:buNone/>
            </a:pPr>
            <a:r>
              <a:rPr lang="en-US" altLang="en-US" b="1" dirty="0"/>
              <a:t>       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966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4101" y="228600"/>
            <a:ext cx="8539163" cy="4270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Cascading Actions in Referential Integrity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60" y="1123280"/>
            <a:ext cx="7806431" cy="4447401"/>
          </a:xfrm>
        </p:spPr>
        <p:txBody>
          <a:bodyPr/>
          <a:lstStyle/>
          <a:p>
            <a:pPr>
              <a:tabLst>
                <a:tab pos="2173288" algn="l"/>
              </a:tabLst>
            </a:pPr>
            <a:r>
              <a:rPr lang="en-US" altLang="en-US" dirty="0"/>
              <a:t>When a referential-integrity constraint is violated, the normal procedure is to reject the action that caused the violation.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An alternative, in case of delete or update is to cascade</a:t>
            </a:r>
          </a:p>
          <a:p>
            <a:pPr>
              <a:buNone/>
              <a:tabLst>
                <a:tab pos="2173288" algn="l"/>
              </a:tabLst>
            </a:pPr>
            <a:r>
              <a:rPr lang="en-US" altLang="en-US" b="1" dirty="0"/>
              <a:t>            create table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     (…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</a:t>
            </a:r>
            <a:r>
              <a:rPr lang="en-US" altLang="en-US" b="1" dirty="0"/>
              <a:t>on delete cascade</a:t>
            </a:r>
            <a:br>
              <a:rPr lang="en-US" altLang="en-US" b="1" dirty="0"/>
            </a:br>
            <a:r>
              <a:rPr lang="en-US" altLang="en-US" b="1" dirty="0"/>
              <a:t>                   on update cascade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      . . .) </a:t>
            </a:r>
          </a:p>
          <a:p>
            <a:pPr>
              <a:tabLst>
                <a:tab pos="2173288" algn="l"/>
              </a:tabLst>
            </a:pPr>
            <a:r>
              <a:rPr lang="en-US" altLang="en-US" dirty="0"/>
              <a:t>Instead of cascade we can use :  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null</a:t>
            </a:r>
            <a:r>
              <a:rPr lang="en-US" altLang="en-US" dirty="0"/>
              <a:t>,</a:t>
            </a:r>
          </a:p>
          <a:p>
            <a:pPr lvl="1">
              <a:tabLst>
                <a:tab pos="2173288" algn="l"/>
              </a:tabLst>
            </a:pPr>
            <a:r>
              <a:rPr lang="en-US" altLang="en-US" b="1" dirty="0"/>
              <a:t>set default</a:t>
            </a:r>
            <a:endParaRPr lang="en-US" altLang="en-US" dirty="0"/>
          </a:p>
          <a:p>
            <a:pPr>
              <a:buNone/>
              <a:tabLst>
                <a:tab pos="2173288" algn="l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781125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42666" y="14858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600" dirty="0">
                <a:ea typeface="+mj-ea"/>
              </a:rPr>
              <a:t>Integrity Constraint Violation During Transactions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9" y="1130365"/>
            <a:ext cx="7706647" cy="4843716"/>
          </a:xfrm>
        </p:spPr>
        <p:txBody>
          <a:bodyPr/>
          <a:lstStyle/>
          <a:p>
            <a:r>
              <a:rPr lang="en-US" altLang="en-US" dirty="0"/>
              <a:t>Consider: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      create table </a:t>
            </a:r>
            <a:r>
              <a:rPr lang="en-US" altLang="en-US" i="1" dirty="0"/>
              <a:t>person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	     </a:t>
            </a:r>
            <a:r>
              <a:rPr lang="en-US" altLang="en-US" i="1" dirty="0"/>
              <a:t>ID</a:t>
            </a:r>
            <a:r>
              <a:rPr lang="en-US" altLang="en-US" dirty="0"/>
              <a:t> 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 </a:t>
            </a:r>
            <a:r>
              <a:rPr lang="en-US" altLang="en-US" b="1" dirty="0"/>
              <a:t>char</a:t>
            </a:r>
            <a:r>
              <a:rPr lang="en-US" altLang="en-US" dirty="0"/>
              <a:t>(40),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father </a:t>
            </a:r>
            <a:r>
              <a:rPr lang="en-US" altLang="en-US" b="1" dirty="0"/>
              <a:t> char</a:t>
            </a:r>
            <a:r>
              <a:rPr lang="en-US" altLang="en-US" dirty="0"/>
              <a:t>(10),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</a:t>
            </a:r>
            <a:r>
              <a:rPr lang="en-US" altLang="en-US" i="1" dirty="0"/>
              <a:t> ID,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father</a:t>
            </a:r>
            <a:r>
              <a:rPr lang="en-US" altLang="en-US" b="1" dirty="0"/>
              <a:t> references </a:t>
            </a:r>
            <a:r>
              <a:rPr lang="en-US" altLang="en-US" i="1" dirty="0"/>
              <a:t>person,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mother</a:t>
            </a:r>
            <a:r>
              <a:rPr lang="en-US" altLang="en-US" dirty="0"/>
              <a:t> </a:t>
            </a:r>
            <a:r>
              <a:rPr lang="en-US" altLang="en-US" b="1" dirty="0"/>
              <a:t>references </a:t>
            </a:r>
            <a:r>
              <a:rPr lang="en-US" altLang="en-US" i="1" dirty="0"/>
              <a:t> person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How to insert a tuple without causing constraint violation?</a:t>
            </a:r>
          </a:p>
          <a:p>
            <a:pPr lvl="1"/>
            <a:r>
              <a:rPr lang="en-US" altLang="en-US" dirty="0"/>
              <a:t>Insert father and mother of a person before inserting person</a:t>
            </a:r>
          </a:p>
          <a:p>
            <a:pPr lvl="1"/>
            <a:r>
              <a:rPr lang="en-US" altLang="en-US" dirty="0"/>
              <a:t>OR, set father and mother to null initially, update after inserting all persons (not possible if father and mother attributes declared to be </a:t>
            </a:r>
            <a:r>
              <a:rPr lang="en-US" altLang="en-US" b="1" dirty="0"/>
              <a:t>not null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OR defer constraint</a:t>
            </a:r>
            <a:r>
              <a:rPr lang="en-US" altLang="en-US" b="1" dirty="0"/>
              <a:t> </a:t>
            </a:r>
            <a:r>
              <a:rPr lang="en-US" altLang="en-US" dirty="0"/>
              <a:t>checking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409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Complex Check Conditions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34402" cy="4173156"/>
          </a:xfrm>
        </p:spPr>
        <p:txBody>
          <a:bodyPr/>
          <a:lstStyle/>
          <a:p>
            <a:r>
              <a:rPr lang="en-US" altLang="en-US" dirty="0"/>
              <a:t>The predicate in the check clause can be an arbitrary predicate that can include a subquery.</a:t>
            </a:r>
          </a:p>
          <a:p>
            <a:pPr>
              <a:buNone/>
            </a:pPr>
            <a:r>
              <a:rPr lang="en-US" altLang="en-US" b="1" dirty="0"/>
              <a:t>          check </a:t>
            </a:r>
            <a:r>
              <a:rPr lang="en-US" altLang="en-US" dirty="0"/>
              <a:t>(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 err="1"/>
              <a:t>time_slot_id</a:t>
            </a:r>
            <a:r>
              <a:rPr lang="en-US" altLang="en-US" i="1" dirty="0"/>
              <a:t> </a:t>
            </a:r>
            <a:r>
              <a:rPr lang="en-US" altLang="en-US" b="1" dirty="0"/>
              <a:t>from </a:t>
            </a:r>
            <a:r>
              <a:rPr lang="en-US" altLang="en-US" i="1" dirty="0" err="1"/>
              <a:t>time_slot</a:t>
            </a:r>
            <a:r>
              <a:rPr lang="en-US" altLang="en-US" dirty="0"/>
              <a:t>))</a:t>
            </a:r>
          </a:p>
          <a:p>
            <a:pPr>
              <a:buNone/>
            </a:pPr>
            <a:r>
              <a:rPr lang="en-US" altLang="en-US" dirty="0"/>
              <a:t>     The check condition states  that the  </a:t>
            </a:r>
            <a:r>
              <a:rPr lang="en-US" altLang="en-US" dirty="0" err="1"/>
              <a:t>time_slot_id</a:t>
            </a:r>
            <a:r>
              <a:rPr lang="en-US" altLang="en-US" dirty="0"/>
              <a:t> in each tuple in the </a:t>
            </a:r>
            <a:r>
              <a:rPr lang="en-US" altLang="en-US" i="1" dirty="0"/>
              <a:t>section</a:t>
            </a:r>
            <a:r>
              <a:rPr lang="en-US" altLang="en-US" dirty="0"/>
              <a:t>  relation is actually the identifier of a time slot in the </a:t>
            </a:r>
            <a:r>
              <a:rPr lang="en-US" altLang="en-US" i="1" dirty="0" err="1"/>
              <a:t>time_slot</a:t>
            </a:r>
            <a:r>
              <a:rPr lang="en-US" altLang="en-US" dirty="0"/>
              <a:t> relation.</a:t>
            </a:r>
          </a:p>
          <a:p>
            <a:pPr lvl="1"/>
            <a:r>
              <a:rPr lang="en-US" altLang="en-US" dirty="0"/>
              <a:t>The condition has to be checked not only when a tuple is inserted or modified in </a:t>
            </a:r>
            <a:r>
              <a:rPr lang="en-US" altLang="en-US" i="1" dirty="0"/>
              <a:t>section</a:t>
            </a:r>
            <a:r>
              <a:rPr lang="en-US" altLang="en-US" dirty="0"/>
              <a:t> , but also when the relation </a:t>
            </a:r>
            <a:r>
              <a:rPr lang="en-US" altLang="en-US" i="1" dirty="0" err="1"/>
              <a:t>time_slot</a:t>
            </a:r>
            <a:r>
              <a:rPr lang="en-US" altLang="en-US" i="1" dirty="0"/>
              <a:t> </a:t>
            </a:r>
            <a:r>
              <a:rPr lang="en-US" altLang="en-US" dirty="0"/>
              <a:t>changes </a:t>
            </a:r>
          </a:p>
          <a:p>
            <a:pPr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7358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82265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1613" y="163513"/>
            <a:ext cx="7264400" cy="55245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2060"/>
            <a:ext cx="7445051" cy="4862512"/>
          </a:xfrm>
        </p:spPr>
        <p:txBody>
          <a:bodyPr/>
          <a:lstStyle/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1250950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1250950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</p:spTree>
    <p:extLst>
      <p:ext uri="{BB962C8B-B14F-4D97-AF65-F5344CB8AC3E}">
        <p14:creationId xmlns:p14="http://schemas.microsoft.com/office/powerpoint/2010/main" val="1229008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2259204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93896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137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Indexes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92406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127018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151957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8292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Authorization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4238600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12169" cy="4758372"/>
          </a:xfrm>
        </p:spPr>
        <p:txBody>
          <a:bodyPr/>
          <a:lstStyle/>
          <a:p>
            <a:r>
              <a:rPr lang="en-US" altLang="en-US" dirty="0"/>
              <a:t>We may assign a user several forms of authorizations on parts of the database.</a:t>
            </a:r>
          </a:p>
          <a:p>
            <a:pPr lvl="1">
              <a:lnSpc>
                <a:spcPct val="160000"/>
              </a:lnSpc>
            </a:pPr>
            <a:r>
              <a:rPr lang="en-US" altLang="en-US" b="1" dirty="0"/>
              <a:t>Read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reading, but not modification of data.</a:t>
            </a:r>
          </a:p>
          <a:p>
            <a:pPr lvl="1"/>
            <a:r>
              <a:rPr lang="en-US" altLang="en-US" b="1" dirty="0"/>
              <a:t>Insert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insertion of new data, but not modification of existing data.</a:t>
            </a:r>
          </a:p>
          <a:p>
            <a:pPr lvl="1"/>
            <a:r>
              <a:rPr lang="en-US" altLang="en-US" b="1" dirty="0"/>
              <a:t>Update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modification, but not deletion of data.</a:t>
            </a:r>
          </a:p>
          <a:p>
            <a:pPr lvl="1"/>
            <a:r>
              <a:rPr lang="en-US" altLang="en-US" b="1" dirty="0"/>
              <a:t>Delete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data.</a:t>
            </a:r>
          </a:p>
          <a:p>
            <a:r>
              <a:rPr lang="en-US" altLang="en-US" dirty="0"/>
              <a:t>Each of these types of authorizations is called a </a:t>
            </a:r>
            <a:r>
              <a:rPr lang="en-US" altLang="en-US" b="1" dirty="0">
                <a:solidFill>
                  <a:srgbClr val="002060"/>
                </a:solidFill>
              </a:rPr>
              <a:t>privilege</a:t>
            </a:r>
            <a:r>
              <a:rPr lang="en-US" altLang="en-US" dirty="0"/>
              <a:t>. We may authorize the user all, none, or a combination of these types of privileges on specified parts of a database, such as a relation or a view.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89021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590445" cy="2807652"/>
          </a:xfrm>
        </p:spPr>
        <p:txBody>
          <a:bodyPr/>
          <a:lstStyle/>
          <a:p>
            <a:r>
              <a:rPr lang="en-US" altLang="en-US" dirty="0"/>
              <a:t>Forms of authorization to modify the database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and deletion of indices.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Resources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of new relations.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Alteration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addition or deletion of attributes in a relation.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Drop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relations.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0165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Specification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5981"/>
            <a:ext cx="7612169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grant</a:t>
            </a:r>
            <a:r>
              <a:rPr lang="en-US" altLang="en-US" dirty="0"/>
              <a:t> statement is used to confer authorization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</a:t>
            </a:r>
            <a:r>
              <a:rPr lang="en-US" altLang="en-US" b="1" dirty="0"/>
              <a:t>grant</a:t>
            </a:r>
            <a:r>
              <a:rPr lang="en-US" altLang="en-US" dirty="0"/>
              <a:t> 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 &gt; </a:t>
            </a:r>
            <a:r>
              <a:rPr lang="en-US" altLang="en-US" b="1" dirty="0"/>
              <a:t>to</a:t>
            </a:r>
            <a:r>
              <a:rPr lang="en-US" altLang="en-US" dirty="0"/>
              <a:t> &lt;user list&gt;</a:t>
            </a:r>
          </a:p>
          <a:p>
            <a:r>
              <a:rPr lang="en-US" altLang="en-US" dirty="0"/>
              <a:t>&lt;user list&gt; is:</a:t>
            </a:r>
          </a:p>
          <a:p>
            <a:pPr lvl="1"/>
            <a:r>
              <a:rPr lang="en-US" altLang="en-US" dirty="0"/>
              <a:t>a user-id</a:t>
            </a:r>
          </a:p>
          <a:p>
            <a:pPr lvl="1"/>
            <a:r>
              <a:rPr lang="en-US" altLang="en-US" b="1" dirty="0"/>
              <a:t>public</a:t>
            </a:r>
            <a:r>
              <a:rPr lang="en-US" altLang="en-US" dirty="0"/>
              <a:t>, which allows all valid users the privilege granted</a:t>
            </a:r>
          </a:p>
          <a:p>
            <a:pPr lvl="1"/>
            <a:r>
              <a:rPr lang="en-US" altLang="en-US" dirty="0"/>
              <a:t>A role (more on this later)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</a:t>
            </a:r>
            <a:r>
              <a:rPr lang="en-US" altLang="en-US" b="1" dirty="0"/>
              <a:t>select on  </a:t>
            </a:r>
            <a:r>
              <a:rPr lang="en-US" altLang="en-US" i="1" dirty="0"/>
              <a:t>department</a:t>
            </a:r>
            <a:r>
              <a:rPr lang="en-US" altLang="en-US" b="1" dirty="0"/>
              <a:t> to</a:t>
            </a:r>
            <a:r>
              <a:rPr lang="en-US" altLang="en-US" dirty="0"/>
              <a:t> </a:t>
            </a:r>
            <a:r>
              <a:rPr lang="en-US" altLang="en-US" dirty="0" err="1"/>
              <a:t>Amit</a:t>
            </a:r>
            <a:r>
              <a:rPr lang="en-US" altLang="en-US" dirty="0"/>
              <a:t>,  Satoshi</a:t>
            </a:r>
          </a:p>
          <a:p>
            <a:r>
              <a:rPr lang="en-US" altLang="en-US" dirty="0"/>
              <a:t>Granting a privilege on a view does not imply granting any privileges on the underlying relations.</a:t>
            </a:r>
          </a:p>
          <a:p>
            <a:r>
              <a:rPr lang="en-US" altLang="en-US" dirty="0"/>
              <a:t>The grantor of the privilege must already hold the privilege on the specified item (or be the database administrator).</a:t>
            </a:r>
          </a:p>
        </p:txBody>
      </p:sp>
    </p:spTree>
    <p:extLst>
      <p:ext uri="{BB962C8B-B14F-4D97-AF65-F5344CB8AC3E}">
        <p14:creationId xmlns:p14="http://schemas.microsoft.com/office/powerpoint/2010/main" val="490210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Privileges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327138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/>
              <a:t>: allows read access to relation, or the ability to query using the view</a:t>
            </a:r>
          </a:p>
          <a:p>
            <a:pPr lvl="1"/>
            <a:r>
              <a:rPr lang="en-US" altLang="en-US" dirty="0"/>
              <a:t>Example: grant users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U</a:t>
            </a:r>
            <a:r>
              <a:rPr lang="en-US" altLang="en-US" baseline="-25000" dirty="0"/>
              <a:t>2</a:t>
            </a:r>
            <a:r>
              <a:rPr lang="en-US" altLang="en-US" dirty="0"/>
              <a:t>, and </a:t>
            </a:r>
            <a:r>
              <a:rPr lang="en-US" altLang="en-US" i="1" dirty="0"/>
              <a:t>U</a:t>
            </a:r>
            <a:r>
              <a:rPr lang="en-US" altLang="en-US" baseline="-25000" dirty="0"/>
              <a:t>3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authorization on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grant select on </a:t>
            </a:r>
            <a:r>
              <a:rPr lang="en-US" altLang="en-US" i="1" dirty="0"/>
              <a:t>instructor </a:t>
            </a:r>
            <a:r>
              <a:rPr lang="en-US" altLang="en-US" b="1" dirty="0"/>
              <a:t>to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baseline="-25000" dirty="0"/>
              <a:t>3</a:t>
            </a:r>
            <a:endParaRPr lang="en-US" altLang="en-US" dirty="0"/>
          </a:p>
          <a:p>
            <a:r>
              <a:rPr lang="en-US" altLang="en-US" b="1" dirty="0">
                <a:solidFill>
                  <a:srgbClr val="002060"/>
                </a:solidFill>
              </a:rPr>
              <a:t>insert</a:t>
            </a:r>
            <a:r>
              <a:rPr lang="en-US" altLang="en-US" dirty="0"/>
              <a:t>: the ability to insert tuples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update</a:t>
            </a:r>
            <a:r>
              <a:rPr lang="en-US" altLang="en-US" dirty="0"/>
              <a:t>: the ability  to update using the SQL update statement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dirty="0"/>
              <a:t>: the ability to delete tuples.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all privileges</a:t>
            </a:r>
            <a:r>
              <a:rPr lang="en-US" altLang="en-US" dirty="0"/>
              <a:t>: used as a short form for all the allowable privileges</a:t>
            </a:r>
          </a:p>
        </p:txBody>
      </p:sp>
    </p:spTree>
    <p:extLst>
      <p:ext uri="{BB962C8B-B14F-4D97-AF65-F5344CB8AC3E}">
        <p14:creationId xmlns:p14="http://schemas.microsoft.com/office/powerpoint/2010/main" val="3489504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Revoking Authorization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558786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revoke</a:t>
            </a:r>
            <a:r>
              <a:rPr lang="en-US" altLang="en-US" b="1" dirty="0"/>
              <a:t> </a:t>
            </a:r>
            <a:r>
              <a:rPr lang="en-US" altLang="en-US" dirty="0"/>
              <a:t>statement is used to revoke authorization.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</a:t>
            </a:r>
            <a:r>
              <a:rPr lang="en-US" altLang="en-US" dirty="0"/>
              <a:t>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view&gt; </a:t>
            </a:r>
            <a:r>
              <a:rPr lang="en-US" altLang="en-US" b="1" dirty="0"/>
              <a:t>from </a:t>
            </a:r>
            <a:r>
              <a:rPr lang="en-US" altLang="en-US" dirty="0"/>
              <a:t>&lt;user list&gt;</a:t>
            </a:r>
          </a:p>
          <a:p>
            <a:r>
              <a:rPr lang="en-US" altLang="en-US" dirty="0"/>
              <a:t>Example: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select on </a:t>
            </a:r>
            <a:r>
              <a:rPr lang="en-US" altLang="en-US" i="1" dirty="0"/>
              <a:t>student  </a:t>
            </a:r>
            <a:r>
              <a:rPr lang="en-US" altLang="en-US" b="1" dirty="0"/>
              <a:t>from </a:t>
            </a:r>
            <a:r>
              <a:rPr lang="en-US" altLang="en-US" i="1" dirty="0"/>
              <a:t>U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3</a:t>
            </a:r>
          </a:p>
          <a:p>
            <a:r>
              <a:rPr lang="en-US" altLang="en-US" dirty="0"/>
              <a:t>&lt;privilege-list&gt; may be </a:t>
            </a:r>
            <a:r>
              <a:rPr lang="en-US" altLang="en-US" b="1" dirty="0"/>
              <a:t>all </a:t>
            </a:r>
            <a:r>
              <a:rPr lang="en-US" altLang="en-US" dirty="0"/>
              <a:t>to revoke all privileges the </a:t>
            </a:r>
            <a:r>
              <a:rPr lang="en-US" altLang="en-US" dirty="0" err="1"/>
              <a:t>revokee</a:t>
            </a:r>
            <a:r>
              <a:rPr lang="en-US" altLang="en-US" dirty="0"/>
              <a:t> may hold.</a:t>
            </a:r>
          </a:p>
          <a:p>
            <a:r>
              <a:rPr lang="en-US" altLang="en-US" dirty="0"/>
              <a:t>If &lt;</a:t>
            </a:r>
            <a:r>
              <a:rPr lang="en-US" altLang="en-US" dirty="0" err="1"/>
              <a:t>revokee</a:t>
            </a:r>
            <a:r>
              <a:rPr lang="en-US" altLang="en-US" dirty="0"/>
              <a:t>-list&gt; includes </a:t>
            </a:r>
            <a:r>
              <a:rPr lang="en-US" altLang="en-US" b="1" dirty="0"/>
              <a:t>public, </a:t>
            </a:r>
            <a:r>
              <a:rPr lang="en-US" altLang="en-US" dirty="0"/>
              <a:t>all users lose the privilege except those granted it explicitly.</a:t>
            </a:r>
          </a:p>
          <a:p>
            <a:r>
              <a:rPr lang="en-US" altLang="en-US" dirty="0"/>
              <a:t>If the same privilege was granted twice to the same user by different grantees, the user may retain the privilege after the revocation.</a:t>
            </a:r>
          </a:p>
          <a:p>
            <a:r>
              <a:rPr lang="en-US" altLang="en-US" dirty="0"/>
              <a:t>All privileges that depend on the privilege being revoked are also revoked.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52244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629925" cy="3161220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role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is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a way to distinguish among various users as far as what  these users can access/update in the database.</a:t>
            </a:r>
          </a:p>
          <a:p>
            <a:r>
              <a:rPr lang="en-US" altLang="en-US" dirty="0"/>
              <a:t>To create a role we use:</a:t>
            </a:r>
          </a:p>
          <a:p>
            <a:pPr>
              <a:buNone/>
            </a:pPr>
            <a:r>
              <a:rPr lang="en-US" altLang="en-US" b="1" dirty="0"/>
              <a:t>        create a role </a:t>
            </a:r>
            <a:r>
              <a:rPr lang="en-US" altLang="en-US" dirty="0"/>
              <a:t>&lt;name&gt;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  </a:t>
            </a:r>
            <a:r>
              <a:rPr lang="en-US" altLang="en-US" b="1" dirty="0"/>
              <a:t>create role</a:t>
            </a:r>
            <a:r>
              <a:rPr lang="en-US" altLang="en-US" dirty="0"/>
              <a:t> instructor</a:t>
            </a:r>
          </a:p>
          <a:p>
            <a:r>
              <a:rPr lang="en-US" altLang="en-US" dirty="0"/>
              <a:t>Once a role is created we can assign “users” to the role using: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&lt;role&gt; </a:t>
            </a:r>
            <a:r>
              <a:rPr lang="en-US" altLang="en-US" b="1" dirty="0"/>
              <a:t>to </a:t>
            </a:r>
            <a:r>
              <a:rPr lang="en-US" altLang="en-US" dirty="0"/>
              <a:t>&lt;users&gt;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2471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 Example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65"/>
            <a:ext cx="7590445" cy="4903787"/>
          </a:xfrm>
        </p:spPr>
        <p:txBody>
          <a:bodyPr/>
          <a:lstStyle/>
          <a:p>
            <a:r>
              <a:rPr lang="en-US" altLang="en-US" b="1" dirty="0"/>
              <a:t>create role</a:t>
            </a:r>
            <a:r>
              <a:rPr lang="en-US" altLang="en-US" dirty="0"/>
              <a:t> instructor;</a:t>
            </a:r>
          </a:p>
          <a:p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b="1" dirty="0"/>
              <a:t> to </a:t>
            </a:r>
            <a:r>
              <a:rPr lang="en-US" altLang="en-US" dirty="0" err="1"/>
              <a:t>Amit</a:t>
            </a:r>
            <a:r>
              <a:rPr lang="en-US" altLang="en-US" b="1" dirty="0"/>
              <a:t>;</a:t>
            </a:r>
            <a:endParaRPr lang="en-US" altLang="en-US" dirty="0"/>
          </a:p>
          <a:p>
            <a:r>
              <a:rPr lang="en-US" altLang="en-US" dirty="0"/>
              <a:t>Privileges can be granted to roles: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on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Roles can be granted to users, as well as to other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i="1" dirty="0"/>
              <a:t>Instructor</a:t>
            </a:r>
            <a:r>
              <a:rPr lang="en-US" altLang="en-US" dirty="0"/>
              <a:t> inherits all privileges of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r>
              <a:rPr lang="en-US" altLang="en-US" dirty="0"/>
              <a:t>Chain of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Satoshi;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203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2803CF9-201E-684F-8CE9-496B9E4C9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1995064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Authorization on Views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9133"/>
            <a:ext cx="7612170" cy="3730219"/>
          </a:xfrm>
        </p:spPr>
        <p:txBody>
          <a:bodyPr/>
          <a:lstStyle/>
          <a:p>
            <a:r>
              <a:rPr lang="en-US" altLang="en-US" b="1" dirty="0"/>
              <a:t>create view 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dept_name </a:t>
            </a:r>
            <a:r>
              <a:rPr lang="en-US" altLang="en-US" dirty="0"/>
              <a:t>= 'Geology');</a:t>
            </a:r>
          </a:p>
          <a:p>
            <a:r>
              <a:rPr lang="en-US" altLang="en-US" b="1" dirty="0"/>
              <a:t>grant select on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to </a:t>
            </a:r>
            <a:r>
              <a:rPr lang="en-US" altLang="en-US" i="1" dirty="0"/>
              <a:t> </a:t>
            </a:r>
            <a:r>
              <a:rPr lang="en-US" altLang="en-US" i="1" dirty="0" err="1"/>
              <a:t>geo_staff</a:t>
            </a:r>
            <a:endParaRPr lang="en-US" altLang="en-US" i="1" dirty="0"/>
          </a:p>
          <a:p>
            <a:r>
              <a:rPr lang="en-US" altLang="en-US" dirty="0"/>
              <a:t>Suppose that a  </a:t>
            </a:r>
            <a:r>
              <a:rPr lang="en-US" altLang="en-US" i="1" dirty="0" err="1"/>
              <a:t>geo_staff</a:t>
            </a:r>
            <a:r>
              <a:rPr lang="en-US" altLang="en-US" dirty="0"/>
              <a:t> member issues</a:t>
            </a:r>
          </a:p>
          <a:p>
            <a:pPr lvl="1"/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geo_instructor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What if </a:t>
            </a:r>
          </a:p>
          <a:p>
            <a:pPr lvl="1"/>
            <a:r>
              <a:rPr lang="en-US" altLang="en-US" i="1" dirty="0" err="1"/>
              <a:t>geo_staff</a:t>
            </a:r>
            <a:r>
              <a:rPr lang="en-US" altLang="en-US" dirty="0"/>
              <a:t> does not have permissions on </a:t>
            </a:r>
            <a:r>
              <a:rPr lang="en-US" altLang="en-US" i="1" dirty="0"/>
              <a:t>instructor?</a:t>
            </a:r>
          </a:p>
          <a:p>
            <a:pPr lvl="1"/>
            <a:r>
              <a:rPr lang="en-US" altLang="en-US" dirty="0"/>
              <a:t>Creator of view did not have some permissions on </a:t>
            </a:r>
            <a:r>
              <a:rPr lang="en-US" altLang="en-US" i="1" dirty="0"/>
              <a:t>instructor?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5683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Other Authorization Features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09825" cy="3685476"/>
          </a:xfrm>
        </p:spPr>
        <p:txBody>
          <a:bodyPr/>
          <a:lstStyle/>
          <a:p>
            <a:r>
              <a:rPr lang="en-US" altLang="en-US" b="1" dirty="0"/>
              <a:t>references</a:t>
            </a:r>
            <a:r>
              <a:rPr lang="en-US" altLang="en-US" dirty="0"/>
              <a:t> privilege to create foreign key</a:t>
            </a:r>
          </a:p>
          <a:p>
            <a:pPr lvl="1"/>
            <a:r>
              <a:rPr lang="en-US" altLang="en-US" b="1" dirty="0"/>
              <a:t>grant reference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/>
              <a:t>Mariano;</a:t>
            </a:r>
          </a:p>
          <a:p>
            <a:pPr lvl="1"/>
            <a:r>
              <a:rPr lang="en-US" altLang="en-US" dirty="0"/>
              <a:t>Why is this required?</a:t>
            </a:r>
          </a:p>
          <a:p>
            <a:r>
              <a:rPr lang="en-US" altLang="en-US" dirty="0"/>
              <a:t>transfer of privileges</a:t>
            </a:r>
          </a:p>
          <a:p>
            <a:pPr lvl="1"/>
            <a:r>
              <a:rPr lang="en-US" altLang="en-US" b="1" dirty="0"/>
              <a:t>grant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 err="1"/>
              <a:t>Amit</a:t>
            </a:r>
            <a:r>
              <a:rPr lang="en-US" altLang="en-US" dirty="0"/>
              <a:t> </a:t>
            </a:r>
            <a:r>
              <a:rPr lang="en-US" altLang="en-US" b="1" dirty="0"/>
              <a:t>with grant option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cascade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restrict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681170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Fun with Joins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3505732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One Way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C96DA-FA31-5244-AD51-BD3326048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3" y="693789"/>
            <a:ext cx="8845318" cy="54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34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Use Classic Models and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Lahman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328D837-1346-D940-94D6-BA7029937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EC7D7-4043-6449-8E55-23B1EC288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16" y="720156"/>
            <a:ext cx="7392555" cy="5417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96C41-1406-EA4A-8AD2-A646BFB52938}"/>
              </a:ext>
            </a:extLst>
          </p:cNvPr>
          <p:cNvSpPr txBox="1"/>
          <p:nvPr/>
        </p:nvSpPr>
        <p:spPr>
          <a:xfrm>
            <a:off x="8582891" y="1361209"/>
            <a:ext cx="261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Classic Models</a:t>
            </a:r>
          </a:p>
        </p:txBody>
      </p:sp>
    </p:spTree>
    <p:extLst>
      <p:ext uri="{BB962C8B-B14F-4D97-AF65-F5344CB8AC3E}">
        <p14:creationId xmlns:p14="http://schemas.microsoft.com/office/powerpoint/2010/main" val="1796547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Use Classic Models and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Lahman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328D837-1346-D940-94D6-BA7029937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1A7D6-7AE5-2942-B028-F1A2BB677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1194781"/>
            <a:ext cx="11709059" cy="5028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6371C-222C-934F-AF44-AB5F1B56B438}"/>
              </a:ext>
            </a:extLst>
          </p:cNvPr>
          <p:cNvSpPr txBox="1"/>
          <p:nvPr/>
        </p:nvSpPr>
        <p:spPr>
          <a:xfrm>
            <a:off x="932402" y="634424"/>
            <a:ext cx="6599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Lahaman</a:t>
            </a:r>
            <a:r>
              <a:rPr lang="en-US" sz="3200" dirty="0"/>
              <a:t> 2019 Database – Cleaned Up</a:t>
            </a:r>
          </a:p>
        </p:txBody>
      </p:sp>
    </p:spTree>
    <p:extLst>
      <p:ext uri="{BB962C8B-B14F-4D97-AF65-F5344CB8AC3E}">
        <p14:creationId xmlns:p14="http://schemas.microsoft.com/office/powerpoint/2010/main" val="898414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Fun with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328D837-1346-D940-94D6-BA7029937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3634316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Functions, Procedures, Triggers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A26C48E-B21B-554E-9C60-F3E90DAAA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9879" y="2664652"/>
            <a:ext cx="5671930" cy="1430271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</a:rPr>
              <a:t>Functions and Procedures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1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Functions and Procedures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3"/>
            <a:ext cx="7692069" cy="4876800"/>
          </a:xfrm>
        </p:spPr>
        <p:txBody>
          <a:bodyPr/>
          <a:lstStyle/>
          <a:p>
            <a:r>
              <a:rPr lang="en-US" altLang="en-US" dirty="0"/>
              <a:t>Functions and procedures allow  “business logic”  to be stored in the database and executed from SQL statements.</a:t>
            </a:r>
          </a:p>
          <a:p>
            <a:r>
              <a:rPr lang="en-US" altLang="en-US" dirty="0"/>
              <a:t>These can be defined either by the procedural component of SQL or  by an external programming language such as Java, C, or C++.</a:t>
            </a:r>
          </a:p>
          <a:p>
            <a:r>
              <a:rPr lang="en-US" altLang="en-US" dirty="0"/>
              <a:t>The syntax we present here is defined by the SQL standard.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databases implement nonstandard versions of this syntax.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256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6500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Declaring SQL Functions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3150"/>
            <a:ext cx="77755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Define a function that, given the name of a department, returns the count of the number of instructors in that department.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600" b="1" dirty="0"/>
              <a:t>             </a:t>
            </a:r>
            <a:r>
              <a:rPr lang="en-US" altLang="en-US" b="1" dirty="0"/>
              <a:t>create function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(20))</a:t>
            </a:r>
            <a:br>
              <a:rPr lang="en-US" altLang="en-US" b="1" dirty="0"/>
            </a:br>
            <a:r>
              <a:rPr lang="en-US" altLang="en-US" sz="1600" b="1" dirty="0"/>
              <a:t>                </a:t>
            </a:r>
            <a:r>
              <a:rPr lang="en-US" altLang="en-US" b="1" dirty="0"/>
              <a:t>returns integer</a:t>
            </a:r>
            <a:br>
              <a:rPr lang="en-US" altLang="en-US" b="1" dirty="0"/>
            </a:br>
            <a:r>
              <a:rPr lang="en-US" altLang="en-US" b="1" dirty="0"/>
              <a:t>               begin</a:t>
            </a:r>
            <a:br>
              <a:rPr lang="en-US" altLang="en-US" b="1" dirty="0"/>
            </a:br>
            <a:r>
              <a:rPr lang="en-US" altLang="en-US" b="1" dirty="0"/>
              <a:t>               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 </a:t>
            </a:r>
            <a:r>
              <a:rPr lang="en-US" altLang="en-US" b="1" dirty="0"/>
              <a:t>integer;</a:t>
            </a:r>
            <a:br>
              <a:rPr lang="en-US" altLang="en-US" b="1" dirty="0"/>
            </a:br>
            <a:r>
              <a:rPr lang="en-US" altLang="en-US" b="1" dirty="0"/>
              <a:t>                      select count </a:t>
            </a:r>
            <a:r>
              <a:rPr lang="en-US" altLang="en-US" dirty="0"/>
              <a:t>(</a:t>
            </a:r>
            <a:r>
              <a:rPr lang="en-US" altLang="en-US" i="1" dirty="0"/>
              <a:t>* 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dept_name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return </a:t>
            </a:r>
            <a:r>
              <a:rPr lang="en-US" altLang="en-US" i="1" dirty="0" err="1"/>
              <a:t>d_count</a:t>
            </a:r>
            <a:r>
              <a:rPr lang="en-US" altLang="en-US" i="1" dirty="0"/>
              <a:t>;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end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The function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can be used to find the department names and budget of all departments with more that 12 instructors.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budget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department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) &gt; 12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2691553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Table Functions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01"/>
            <a:ext cx="8362950" cy="55086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SQL standard supports functions that can return tables as results; such functions are called </a:t>
            </a:r>
            <a:r>
              <a:rPr lang="en-US" altLang="en-US" b="1" dirty="0">
                <a:solidFill>
                  <a:srgbClr val="002060"/>
                </a:solidFill>
              </a:rPr>
              <a:t>table functions</a:t>
            </a:r>
          </a:p>
          <a:p>
            <a:pPr>
              <a:defRPr/>
            </a:pPr>
            <a:r>
              <a:rPr lang="en-US" altLang="en-US" dirty="0"/>
              <a:t>Example: Return all instructors in a given department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function</a:t>
            </a:r>
            <a:r>
              <a:rPr lang="en-US" altLang="en-US" dirty="0"/>
              <a:t> </a:t>
            </a:r>
            <a:r>
              <a:rPr lang="en-US" altLang="en-US" i="1" dirty="0" err="1"/>
              <a:t>instructor_of</a:t>
            </a:r>
            <a:r>
              <a:rPr lang="en-US" altLang="en-US" dirty="0"/>
              <a:t> (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returns</a:t>
            </a:r>
            <a:r>
              <a:rPr lang="en-US" altLang="en-US" dirty="0"/>
              <a:t> </a:t>
            </a:r>
            <a:r>
              <a:rPr lang="en-US" altLang="en-US" b="1" dirty="0"/>
              <a:t>table  </a:t>
            </a:r>
            <a:r>
              <a:rPr lang="en-US" altLang="en-US" dirty="0"/>
              <a:t>(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                        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salary</a:t>
            </a:r>
            <a:r>
              <a:rPr lang="en-US" altLang="en-US" dirty="0"/>
              <a:t>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         </a:t>
            </a:r>
            <a:r>
              <a:rPr lang="en-US" altLang="en-US" b="1" dirty="0"/>
              <a:t>return</a:t>
            </a:r>
            <a:r>
              <a:rPr lang="en-US" altLang="en-US" dirty="0"/>
              <a:t> </a:t>
            </a:r>
            <a:r>
              <a:rPr lang="en-US" altLang="en-US" b="1" dirty="0"/>
              <a:t>table</a:t>
            </a:r>
            <a:br>
              <a:rPr lang="en-US" altLang="en-US" dirty="0"/>
            </a:br>
            <a:r>
              <a:rPr lang="en-US" altLang="en-US" dirty="0"/>
              <a:t>	         (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i="1" dirty="0"/>
              <a:t>ID, name, dept_name, salary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dirty="0"/>
              <a:t>	          </a:t>
            </a:r>
            <a:r>
              <a:rPr lang="en-US" altLang="en-US" b="1" dirty="0"/>
              <a:t>where</a:t>
            </a:r>
            <a:r>
              <a:rPr lang="en-US" altLang="en-US" i="1" dirty="0"/>
              <a:t>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instructor_of.dept_name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Usage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select *</a:t>
            </a:r>
            <a:br>
              <a:rPr lang="en-US" altLang="en-US" b="1" dirty="0"/>
            </a:br>
            <a:r>
              <a:rPr lang="en-US" altLang="en-US" b="1" dirty="0"/>
              <a:t>	from table </a:t>
            </a:r>
            <a:r>
              <a:rPr lang="en-US" altLang="en-US" dirty="0"/>
              <a:t>(</a:t>
            </a:r>
            <a:r>
              <a:rPr lang="en-US" altLang="en-US" i="1" dirty="0" err="1"/>
              <a:t>instructor_of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ja-JP" dirty="0"/>
              <a:t>'Music'))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7317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80845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function could instead be written as procedure: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create procedure </a:t>
            </a:r>
            <a:r>
              <a:rPr lang="en-US" altLang="en-US" i="1" dirty="0" err="1"/>
              <a:t>dept_count_proc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b="1" dirty="0"/>
              <a:t>in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 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integer)</a:t>
            </a:r>
            <a:br>
              <a:rPr lang="en-US" altLang="en-US" b="1" dirty="0"/>
            </a:br>
            <a:r>
              <a:rPr lang="en-US" altLang="en-US" b="1" dirty="0"/>
              <a:t>   begin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    select count</a:t>
            </a:r>
            <a:r>
              <a:rPr lang="en-US" altLang="en-US" dirty="0"/>
              <a:t>(</a:t>
            </a:r>
            <a:r>
              <a:rPr lang="en-US" altLang="en-US" i="1" dirty="0"/>
              <a:t>*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dept_count_proc.dept_name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i="1" dirty="0"/>
              <a:t>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r>
              <a:rPr lang="en-US" altLang="en-US" dirty="0"/>
              <a:t>The keywords </a:t>
            </a:r>
            <a:r>
              <a:rPr lang="en-US" altLang="en-US" b="1" dirty="0"/>
              <a:t>in</a:t>
            </a:r>
            <a:r>
              <a:rPr lang="en-US" altLang="en-US" dirty="0"/>
              <a:t> and  </a:t>
            </a:r>
            <a:r>
              <a:rPr lang="en-US" altLang="en-US" b="1" dirty="0"/>
              <a:t>out  </a:t>
            </a:r>
            <a:r>
              <a:rPr lang="en-US" altLang="en-US" dirty="0"/>
              <a:t>are parameters that are expected to have values assigned to them and parameters whose values are set in the procedure in order to return results.</a:t>
            </a:r>
          </a:p>
          <a:p>
            <a:r>
              <a:rPr lang="en-US" altLang="en-US" dirty="0"/>
              <a:t>Procedures can be invoked either from an SQL procedure or from embedded SQL, using the </a:t>
            </a:r>
            <a:r>
              <a:rPr lang="en-US" altLang="en-US" b="1" dirty="0"/>
              <a:t>call</a:t>
            </a:r>
            <a:r>
              <a:rPr lang="en-US" altLang="en-US" dirty="0"/>
              <a:t> statement.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call </a:t>
            </a:r>
            <a:r>
              <a:rPr lang="en-US" altLang="en-US" i="1" dirty="0" err="1"/>
              <a:t>dept_count_proc</a:t>
            </a:r>
            <a:r>
              <a:rPr lang="en-US" altLang="en-US" dirty="0"/>
              <a:t>( </a:t>
            </a:r>
            <a:r>
              <a:rPr lang="en-US" altLang="ja-JP" dirty="0"/>
              <a:t>'Physics', </a:t>
            </a:r>
            <a:r>
              <a:rPr lang="en-US" altLang="ja-JP" i="1" dirty="0" err="1"/>
              <a:t>d_count</a:t>
            </a:r>
            <a:r>
              <a:rPr lang="en-US" altLang="ja-JP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083080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184471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Procedures and functions can be invoked also from dynamic SQL</a:t>
            </a:r>
          </a:p>
          <a:p>
            <a:r>
              <a:rPr lang="en-US" altLang="en-US" dirty="0"/>
              <a:t>SQL allows more than one procedure of the so long as the number of arguments of the procedures with the same name is different.</a:t>
            </a:r>
          </a:p>
          <a:p>
            <a:r>
              <a:rPr lang="en-US" altLang="en-US" dirty="0"/>
              <a:t>The name, along with the number of arguments, is used to identify the procedure.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221884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for Procedures &amp; Functions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727580" cy="507499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/>
              <a:t>SQL supports constructs that gives it almost all the power of a general-purpose programming language.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Warning: most database systems implement their own variant of the standard syntax below.</a:t>
            </a:r>
          </a:p>
          <a:p>
            <a:pPr>
              <a:defRPr/>
            </a:pPr>
            <a:r>
              <a:rPr lang="en-US" altLang="en-US" dirty="0"/>
              <a:t>Compound statement: </a:t>
            </a:r>
            <a:r>
              <a:rPr lang="en-US" altLang="en-US" b="1" dirty="0"/>
              <a:t>begin</a:t>
            </a:r>
            <a:r>
              <a:rPr lang="en-US" altLang="en-US" dirty="0"/>
              <a:t> … </a:t>
            </a:r>
            <a:r>
              <a:rPr lang="en-US" altLang="en-US" b="1" dirty="0"/>
              <a:t>end,</a:t>
            </a:r>
            <a:r>
              <a:rPr lang="en-US" altLang="en-US" dirty="0"/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May contain multiple SQL statements between </a:t>
            </a:r>
            <a:r>
              <a:rPr lang="en-US" altLang="en-US" b="1" dirty="0">
                <a:ea typeface="ＭＳ Ｐゴシック" pitchFamily="34" charset="-128"/>
              </a:rPr>
              <a:t>begin</a:t>
            </a:r>
            <a:r>
              <a:rPr lang="en-US" altLang="en-US" dirty="0">
                <a:ea typeface="ＭＳ Ｐゴシック" pitchFamily="34" charset="-128"/>
              </a:rPr>
              <a:t> and </a:t>
            </a:r>
            <a:r>
              <a:rPr lang="en-US" altLang="en-US" b="1" dirty="0">
                <a:ea typeface="ＭＳ Ｐゴシック" pitchFamily="34" charset="-128"/>
              </a:rPr>
              <a:t>end</a:t>
            </a:r>
            <a:r>
              <a:rPr lang="en-US" altLang="en-US" dirty="0">
                <a:ea typeface="ＭＳ Ｐゴシック" pitchFamily="34" charset="-128"/>
              </a:rPr>
              <a:t>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Local variables can be declared within a compound statements</a:t>
            </a:r>
          </a:p>
          <a:p>
            <a:pPr>
              <a:defRPr/>
            </a:pPr>
            <a:r>
              <a:rPr lang="en-US" altLang="en-US" dirty="0"/>
              <a:t>While and repeat statements: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while</a:t>
            </a: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 </a:t>
            </a:r>
            <a:r>
              <a:rPr lang="en-US" altLang="en-US" b="1" dirty="0">
                <a:ea typeface="ＭＳ Ｐゴシック" pitchFamily="34" charset="-128"/>
              </a:rPr>
              <a:t>do</a:t>
            </a:r>
          </a:p>
          <a:p>
            <a:pPr lvl="2">
              <a:lnSpc>
                <a:spcPct val="70000"/>
              </a:lnSpc>
              <a:buFont typeface="Webdings" panose="05030102010509060703" pitchFamily="18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while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sz="800" dirty="0">
                <a:ea typeface="ＭＳ Ｐゴシック" pitchFamily="34" charset="-128"/>
              </a:rPr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repeat</a:t>
            </a:r>
          </a:p>
          <a:p>
            <a:pPr lvl="2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until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repeat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8287630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34300" cy="490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Tahoma" panose="020B0604030504040204" pitchFamily="34" charset="0"/>
              </a:rPr>
              <a:t>For</a:t>
            </a:r>
            <a:r>
              <a:rPr lang="en-US" altLang="en-US" dirty="0">
                <a:latin typeface="Tahoma" panose="020B0604030504040204" pitchFamily="34" charset="0"/>
              </a:rPr>
              <a:t> loop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Permits iteration over all results of a query</a:t>
            </a:r>
          </a:p>
          <a:p>
            <a:r>
              <a:rPr lang="en-US" altLang="en-US" dirty="0">
                <a:latin typeface="Tahoma" panose="020B0604030504040204" pitchFamily="34" charset="0"/>
              </a:rPr>
              <a:t>Example:   Find the budget of all departments</a:t>
            </a:r>
            <a:br>
              <a:rPr lang="en-US" altLang="en-US" dirty="0">
                <a:latin typeface="Tahoma" panose="020B0604030504040204" pitchFamily="34" charset="0"/>
              </a:rPr>
            </a:b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  </a:t>
            </a:r>
            <a:r>
              <a:rPr lang="en-US" altLang="en-US" b="1" dirty="0"/>
              <a:t>declare </a:t>
            </a:r>
            <a:r>
              <a:rPr lang="en-US" altLang="en-US" i="1" dirty="0"/>
              <a:t>n  </a:t>
            </a:r>
            <a:r>
              <a:rPr lang="en-US" altLang="en-US" b="1" dirty="0"/>
              <a:t>integer default </a:t>
            </a:r>
            <a:r>
              <a:rPr lang="en-US" altLang="en-US" dirty="0"/>
              <a:t>0;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for </a:t>
            </a:r>
            <a:r>
              <a:rPr lang="en-US" altLang="en-US" i="1" dirty="0"/>
              <a:t>r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 select </a:t>
            </a:r>
            <a:r>
              <a:rPr lang="en-US" altLang="en-US" i="1" dirty="0"/>
              <a:t>budget </a:t>
            </a:r>
            <a:r>
              <a:rPr lang="en-US" altLang="en-US" b="1" dirty="0"/>
              <a:t>from </a:t>
            </a:r>
            <a:r>
              <a:rPr lang="en-US" altLang="en-US" i="1" dirty="0"/>
              <a:t>department                                                     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 'Music'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do</a:t>
            </a:r>
            <a:br>
              <a:rPr lang="en-US" altLang="en-US" b="1" dirty="0"/>
            </a:br>
            <a:r>
              <a:rPr lang="en-US" altLang="en-US" b="1" dirty="0"/>
              <a:t>	       set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n </a:t>
            </a:r>
            <a:r>
              <a:rPr lang="en-US" altLang="en-US" dirty="0"/>
              <a:t>+ </a:t>
            </a:r>
            <a:r>
              <a:rPr lang="en-US" altLang="en-US" dirty="0" err="1"/>
              <a:t>r.</a:t>
            </a:r>
            <a:r>
              <a:rPr lang="en-US" altLang="en-US" i="1" dirty="0" err="1"/>
              <a:t>budget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end for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9711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– if-then-else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8119618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Conditional statements  (</a:t>
            </a:r>
            <a:r>
              <a:rPr lang="en-US" altLang="en-US" b="1" dirty="0"/>
              <a:t>if-then-else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    then </a:t>
            </a:r>
            <a:r>
              <a:rPr lang="en-US" altLang="en-US" i="1" dirty="0"/>
              <a:t>statement or compound statement 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 err="1"/>
              <a:t>elseif</a:t>
            </a:r>
            <a:r>
              <a:rPr lang="en-US" altLang="en-US" b="1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    </a:t>
            </a:r>
            <a:r>
              <a:rPr lang="en-US" altLang="en-US" b="1" dirty="0"/>
              <a:t>then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         </a:t>
            </a: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</a:t>
            </a:r>
            <a:r>
              <a:rPr lang="en-US" altLang="en-US" b="1" dirty="0"/>
              <a:t>if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9666954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procedure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0329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Registers student after ensuring classroom capacity is not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Returns 0 on success and -1 if capacity is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book (page 202) for details</a:t>
            </a:r>
          </a:p>
          <a:p>
            <a:r>
              <a:rPr lang="en-US" altLang="en-US" dirty="0"/>
              <a:t>Signaling of exception conditions, and declaring handlers for exceptions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  </a:t>
            </a:r>
            <a:r>
              <a:rPr lang="en-US" altLang="en-US" b="1" dirty="0"/>
              <a:t>condition</a:t>
            </a:r>
            <a:br>
              <a:rPr lang="en-US" altLang="en-US" b="1" dirty="0"/>
            </a:br>
            <a:r>
              <a:rPr lang="en-US" altLang="en-US" b="1" dirty="0"/>
              <a:t>	declare exit handler for </a:t>
            </a:r>
            <a:r>
              <a:rPr lang="en-US" altLang="en-US" i="1" dirty="0" err="1"/>
              <a:t>out_of_classroom_seats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…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</a:p>
          <a:p>
            <a:r>
              <a:rPr lang="en-US" altLang="en-US" dirty="0"/>
              <a:t>The statements between the </a:t>
            </a:r>
            <a:r>
              <a:rPr lang="en-US" altLang="en-US" b="1" dirty="0"/>
              <a:t>begin</a:t>
            </a:r>
            <a:r>
              <a:rPr lang="en-US" altLang="en-US" dirty="0"/>
              <a:t> and the </a:t>
            </a:r>
            <a:r>
              <a:rPr lang="en-US" altLang="en-US" b="1" dirty="0"/>
              <a:t>end</a:t>
            </a:r>
            <a:r>
              <a:rPr lang="en-US" altLang="en-US" dirty="0"/>
              <a:t> can raise an exception by executing  “</a:t>
            </a:r>
            <a:r>
              <a:rPr lang="en-US" altLang="en-US" b="1" dirty="0"/>
              <a:t>signal</a:t>
            </a:r>
            <a:r>
              <a:rPr lang="en-US" altLang="en-US" dirty="0"/>
              <a:t>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”</a:t>
            </a:r>
            <a:endParaRPr lang="en-US" altLang="en-US" dirty="0"/>
          </a:p>
          <a:p>
            <a:r>
              <a:rPr lang="en-US" altLang="en-US" dirty="0"/>
              <a:t>The handler says that if the condition arises he action to be taken is to exit the enclosing  the </a:t>
            </a:r>
            <a:r>
              <a:rPr lang="en-US" altLang="en-US" b="1" dirty="0"/>
              <a:t>begin</a:t>
            </a:r>
            <a:r>
              <a:rPr lang="en-US" altLang="en-US" dirty="0"/>
              <a:t>  </a:t>
            </a:r>
            <a:r>
              <a:rPr lang="en-US" altLang="en-US" b="1" dirty="0"/>
              <a:t>end</a:t>
            </a:r>
            <a:r>
              <a:rPr lang="en-US" altLang="en-US" dirty="0"/>
              <a:t> statement.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6246391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722313"/>
            <a:ext cx="7692069" cy="5251450"/>
          </a:xfrm>
        </p:spPr>
        <p:txBody>
          <a:bodyPr/>
          <a:lstStyle/>
          <a:p>
            <a:endParaRPr kumimoji="0" lang="en-US" altLang="en-US" dirty="0"/>
          </a:p>
          <a:p>
            <a:r>
              <a:rPr kumimoji="0" lang="en-US" altLang="en-US" dirty="0"/>
              <a:t>SQL allows us to define functions in a programming language such as Java, C#, C or C++.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than functions defined in SQL, and computations that cannot be carried out in SQL\can be executed by these functions.</a:t>
            </a:r>
          </a:p>
          <a:p>
            <a:r>
              <a:rPr lang="en-US" altLang="en-US" dirty="0"/>
              <a:t>Declaring external language procedures and functions</a:t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</a:t>
            </a:r>
            <a:r>
              <a:rPr lang="en-US" altLang="en-US" b="1" dirty="0"/>
              <a:t>create procedure </a:t>
            </a:r>
            <a:r>
              <a:rPr lang="en-US" altLang="en-US" dirty="0" err="1"/>
              <a:t>dept_count_proc</a:t>
            </a:r>
            <a:r>
              <a:rPr lang="en-US" altLang="en-US" dirty="0"/>
              <a:t>(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dirty="0"/>
              <a:t>count </a:t>
            </a:r>
            <a:r>
              <a:rPr lang="en-US" altLang="en-US" b="1" dirty="0"/>
              <a:t>integer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language </a:t>
            </a:r>
            <a:r>
              <a:rPr lang="en-US" altLang="en-US" dirty="0"/>
              <a:t>C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external name </a:t>
            </a:r>
            <a:r>
              <a:rPr lang="ja-JP" altLang="en-US" dirty="0"/>
              <a:t> </a:t>
            </a:r>
            <a:r>
              <a:rPr lang="en-US" altLang="ja-JP" dirty="0"/>
              <a:t> 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dept_count_proc</a:t>
            </a:r>
            <a:r>
              <a:rPr lang="en-US" altLang="ja-JP" dirty="0"/>
              <a:t>'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create function </a:t>
            </a:r>
            <a:r>
              <a:rPr lang="en-US" altLang="ja-JP" dirty="0" err="1"/>
              <a:t>dept_count</a:t>
            </a:r>
            <a:r>
              <a:rPr lang="en-US" altLang="ja-JP" dirty="0"/>
              <a:t>(</a:t>
            </a:r>
            <a:r>
              <a:rPr lang="en-US" altLang="ja-JP" i="1" dirty="0" err="1"/>
              <a:t>dept_name</a:t>
            </a:r>
            <a:r>
              <a:rPr lang="en-US" altLang="ja-JP" i="1" dirty="0"/>
              <a:t> </a:t>
            </a:r>
            <a:r>
              <a:rPr lang="en-US" altLang="ja-JP" b="1" dirty="0"/>
              <a:t>varchar</a:t>
            </a:r>
            <a:r>
              <a:rPr lang="en-US" altLang="ja-JP" dirty="0"/>
              <a:t>(20))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returns </a:t>
            </a:r>
            <a:r>
              <a:rPr lang="en-US" altLang="ja-JP" dirty="0"/>
              <a:t>integer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language </a:t>
            </a:r>
            <a:r>
              <a:rPr lang="en-US" altLang="ja-JP" dirty="0"/>
              <a:t>C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external name </a:t>
            </a:r>
            <a:r>
              <a:rPr lang="en-US" altLang="ja-JP" dirty="0"/>
              <a:t>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</a:t>
            </a:r>
            <a:r>
              <a:rPr lang="en-US" altLang="ja-JP" dirty="0"/>
              <a:t>'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1881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74313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Benefits of external language functions/procedures: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efficient for many operations, and more expressive power.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Code to implement function may need to be loaded into database system and executed in the database system’</a:t>
            </a:r>
            <a:r>
              <a:rPr lang="en-US" altLang="ja-JP" dirty="0">
                <a:ea typeface="ＭＳ Ｐゴシック" panose="020B0600070205080204" pitchFamily="34" charset="-128"/>
              </a:rPr>
              <a:t>s address space.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risk of accidental corruption of database structures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security risk, allowing users access to unauthorized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are alternatives, which give good security at the cost of potentially worse performance.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Direct execution in the database system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space is used when efficiency is more important than security.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245321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SQL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7C51CAB-4CC3-6F4F-820C-CCDF4232C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3706782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Security with External Language Routines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70813" cy="4903787"/>
          </a:xfrm>
        </p:spPr>
        <p:txBody>
          <a:bodyPr/>
          <a:lstStyle/>
          <a:p>
            <a:r>
              <a:rPr lang="en-US" altLang="en-US" dirty="0"/>
              <a:t>To deal with security problems, we can do on of the following: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sandbox</a:t>
            </a:r>
            <a:r>
              <a:rPr lang="en-US" altLang="en-US" dirty="0">
                <a:ea typeface="ＭＳ Ｐゴシック" panose="020B0600070205080204" pitchFamily="34" charset="-128"/>
              </a:rPr>
              <a:t> techniques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That is, use a safe language like Java, which cannot be used to  access/damage other parts of the database code.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Run external language functions/procedures in a separate process, with no access to the database process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memory.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Parameters and results communicated via inter-process communication</a:t>
            </a:r>
          </a:p>
          <a:p>
            <a:r>
              <a:rPr lang="en-US" altLang="en-US" dirty="0"/>
              <a:t>Both have performance overheads</a:t>
            </a:r>
          </a:p>
          <a:p>
            <a:r>
              <a:rPr lang="en-US" altLang="en-US" dirty="0"/>
              <a:t>Many database systems support both above approaches as well as direct executing in database system address space.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5332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2004" y="2607786"/>
            <a:ext cx="4398700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+mj-cs"/>
              </a:rPr>
              <a:t>Triggers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36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700"/>
            <a:ext cx="7647681" cy="4833938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trigger</a:t>
            </a:r>
            <a:r>
              <a:rPr lang="en-US" altLang="en-US" dirty="0"/>
              <a:t> is a statement that is executed automatically by the system as a side effect of a modification to the database.</a:t>
            </a:r>
          </a:p>
          <a:p>
            <a:r>
              <a:rPr lang="en-US" altLang="en-US" dirty="0"/>
              <a:t>To design a trigger mechanism, we must: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conditions under which the trigger is to be executed.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actions to be taken when the trigger executes.</a:t>
            </a:r>
          </a:p>
          <a:p>
            <a:r>
              <a:rPr lang="en-US" altLang="en-US" dirty="0"/>
              <a:t>Triggers introduced to SQL standard in SQL:1999, but supported even earlier using non-standard syntax by most databases.		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Syntax illustrated here may not work exactly on your database system; check the system manuals</a:t>
            </a:r>
          </a:p>
        </p:txBody>
      </p:sp>
    </p:spTree>
    <p:extLst>
      <p:ext uri="{BB962C8B-B14F-4D97-AF65-F5344CB8AC3E}">
        <p14:creationId xmlns:p14="http://schemas.microsoft.com/office/powerpoint/2010/main" val="15647012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Triggering Events and Actions in SQL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18701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Triggering event can be </a:t>
            </a:r>
            <a:r>
              <a:rPr lang="en-US" altLang="en-US" b="1" dirty="0"/>
              <a:t>insert</a:t>
            </a:r>
            <a:r>
              <a:rPr lang="en-US" altLang="en-US" dirty="0"/>
              <a:t>, </a:t>
            </a:r>
            <a:r>
              <a:rPr lang="en-US" altLang="en-US" b="1" dirty="0"/>
              <a:t>delete</a:t>
            </a:r>
            <a:r>
              <a:rPr lang="en-US" altLang="en-US" dirty="0"/>
              <a:t> or </a:t>
            </a:r>
            <a:r>
              <a:rPr lang="en-US" altLang="en-US" b="1" dirty="0"/>
              <a:t>update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Triggers on update can be restricted to specific attributes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example, </a:t>
            </a:r>
            <a:r>
              <a:rPr lang="en-US" altLang="en-US" b="1" dirty="0">
                <a:ea typeface="ＭＳ Ｐゴシック" panose="020B0600070205080204" pitchFamily="34" charset="-128"/>
              </a:rPr>
              <a:t> after update of </a:t>
            </a:r>
            <a:r>
              <a:rPr lang="en-US" altLang="en-US" i="1" dirty="0">
                <a:ea typeface="ＭＳ Ｐゴシック" panose="020B0600070205080204" pitchFamily="34" charset="-128"/>
              </a:rPr>
              <a:t>takes </a:t>
            </a:r>
            <a:r>
              <a:rPr lang="en-US" altLang="en-US" b="1" dirty="0">
                <a:ea typeface="ＭＳ Ｐゴシック" panose="020B0600070205080204" pitchFamily="34" charset="-128"/>
              </a:rPr>
              <a:t>on</a:t>
            </a:r>
            <a:r>
              <a:rPr lang="en-US" altLang="en-US" i="1" dirty="0">
                <a:ea typeface="ＭＳ Ｐゴシック" panose="020B0600070205080204" pitchFamily="34" charset="-128"/>
              </a:rPr>
              <a:t> grade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Values of attributes before and after an update can be referenced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old row as</a:t>
            </a:r>
            <a:r>
              <a:rPr lang="en-US" altLang="en-US" dirty="0">
                <a:ea typeface="ＭＳ Ｐゴシック" panose="020B0600070205080204" pitchFamily="34" charset="-128"/>
              </a:rPr>
              <a:t>   </a:t>
            </a:r>
            <a:r>
              <a:rPr lang="en-US" altLang="en-US" b="1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>
                <a:ea typeface="ＭＳ Ｐゴシック" panose="020B0600070205080204" pitchFamily="34" charset="-128"/>
              </a:rPr>
              <a:t> for deletes and updates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new row as  : </a:t>
            </a:r>
            <a:r>
              <a:rPr lang="en-US" altLang="en-US" dirty="0">
                <a:ea typeface="ＭＳ Ｐゴシック" panose="020B0600070205080204" pitchFamily="34" charset="-128"/>
              </a:rPr>
              <a:t>for inserts and updates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Triggers can be activated before an event, which can serve as extra constraints.  For example,  convert blank grades to null.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		create trigger </a:t>
            </a:r>
            <a:r>
              <a:rPr lang="en-US" altLang="en-US" i="1" dirty="0" err="1"/>
              <a:t>setnull_trigger</a:t>
            </a:r>
            <a:r>
              <a:rPr lang="en-US" altLang="en-US" i="1" dirty="0"/>
              <a:t> </a:t>
            </a:r>
            <a:r>
              <a:rPr lang="en-US" altLang="en-US" b="1" dirty="0"/>
              <a:t>before update of </a:t>
            </a:r>
            <a:r>
              <a:rPr lang="en-US" altLang="en-US" i="1" dirty="0"/>
              <a:t>takes</a:t>
            </a:r>
            <a:br>
              <a:rPr lang="en-US" altLang="en-US" i="1" dirty="0"/>
            </a:br>
            <a:r>
              <a:rPr lang="en-US" altLang="en-US" b="1" dirty="0"/>
              <a:t>	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	for each row</a:t>
            </a:r>
            <a:br>
              <a:rPr lang="en-US" altLang="en-US" b="1" dirty="0"/>
            </a:br>
            <a:r>
              <a:rPr lang="en-US" altLang="en-US" b="1" dirty="0"/>
              <a:t>	      when (</a:t>
            </a:r>
            <a:r>
              <a:rPr lang="en-US" altLang="en-US" i="1" dirty="0" err="1"/>
              <a:t>nrow.grade</a:t>
            </a:r>
            <a:r>
              <a:rPr lang="en-US" altLang="en-US" dirty="0"/>
              <a:t> = </a:t>
            </a:r>
            <a:r>
              <a:rPr lang="en-US" altLang="ja-JP" dirty="0"/>
              <a:t>' ')</a:t>
            </a:r>
            <a:br>
              <a:rPr lang="en-US" altLang="ja-JP" dirty="0"/>
            </a:br>
            <a:r>
              <a:rPr lang="en-US" altLang="ja-JP" dirty="0"/>
              <a:t>               </a:t>
            </a:r>
            <a:r>
              <a:rPr lang="en-US" altLang="ja-JP" b="1" dirty="0"/>
              <a:t>begin atomic</a:t>
            </a:r>
            <a:br>
              <a:rPr lang="en-US" altLang="ja-JP" i="1" dirty="0"/>
            </a:br>
            <a:r>
              <a:rPr lang="en-US" altLang="ja-JP" b="1" dirty="0"/>
              <a:t>	          set </a:t>
            </a:r>
            <a:r>
              <a:rPr lang="en-US" altLang="ja-JP" i="1" dirty="0" err="1"/>
              <a:t>nrow.grade</a:t>
            </a:r>
            <a:r>
              <a:rPr lang="en-US" altLang="ja-JP" i="1" dirty="0"/>
              <a:t> </a:t>
            </a:r>
            <a:r>
              <a:rPr lang="en-US" altLang="ja-JP" dirty="0"/>
              <a:t>= </a:t>
            </a:r>
            <a:r>
              <a:rPr lang="en-US" altLang="ja-JP" b="1" dirty="0"/>
              <a:t>null;</a:t>
            </a:r>
            <a:br>
              <a:rPr lang="en-US" altLang="ja-JP" b="1" dirty="0"/>
            </a:br>
            <a:r>
              <a:rPr lang="en-US" altLang="ja-JP" b="1" dirty="0"/>
              <a:t>         end;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3126104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8713" y="117475"/>
            <a:ext cx="8077200" cy="609600"/>
          </a:xfrm>
        </p:spPr>
        <p:txBody>
          <a:bodyPr/>
          <a:lstStyle/>
          <a:p>
            <a:r>
              <a:rPr lang="en-US" altLang="en-US">
                <a:effectLst/>
              </a:rPr>
              <a:t>Trigger to Maintain credits_earned value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093789"/>
            <a:ext cx="7989704" cy="4903787"/>
          </a:xfrm>
        </p:spPr>
        <p:txBody>
          <a:bodyPr/>
          <a:lstStyle/>
          <a:p>
            <a:r>
              <a:rPr lang="en-US" altLang="en-US" b="1" dirty="0"/>
              <a:t>create trigger </a:t>
            </a:r>
            <a:r>
              <a:rPr lang="en-US" altLang="en-US" i="1" dirty="0" err="1"/>
              <a:t>credits_earned</a:t>
            </a:r>
            <a:r>
              <a:rPr lang="en-US" altLang="en-US" i="1" dirty="0"/>
              <a:t> </a:t>
            </a:r>
            <a:r>
              <a:rPr lang="en-US" altLang="en-US" b="1" dirty="0"/>
              <a:t>after update of </a:t>
            </a:r>
            <a:r>
              <a:rPr lang="en-US" altLang="en-US" i="1" dirty="0"/>
              <a:t>takes </a:t>
            </a:r>
            <a:r>
              <a:rPr lang="en-US" altLang="en-US" b="1" dirty="0"/>
              <a:t>on </a:t>
            </a:r>
            <a:r>
              <a:rPr lang="en-US" altLang="en-US" dirty="0"/>
              <a:t>(</a:t>
            </a:r>
            <a:r>
              <a:rPr lang="en-US" altLang="en-US" i="1" dirty="0"/>
              <a:t>grade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referencing old row as </a:t>
            </a:r>
            <a:r>
              <a:rPr lang="en-US" altLang="en-US" i="1" dirty="0" err="1"/>
              <a:t>orow</a:t>
            </a:r>
            <a:br>
              <a:rPr lang="en-US" altLang="en-US" i="1" dirty="0"/>
            </a:br>
            <a:r>
              <a:rPr lang="en-US" altLang="en-US" b="1" dirty="0"/>
              <a:t>for each row</a:t>
            </a:r>
            <a:br>
              <a:rPr lang="en-US" altLang="en-US" b="1" dirty="0"/>
            </a:br>
            <a:r>
              <a:rPr lang="en-US" altLang="en-US" b="1" dirty="0"/>
              <a:t>when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br>
              <a:rPr lang="en-US" altLang="en-US" b="1" dirty="0"/>
            </a:br>
            <a:r>
              <a:rPr lang="en-US" altLang="en-US" b="1" dirty="0"/>
              <a:t>    and </a:t>
            </a:r>
            <a:r>
              <a:rPr lang="en-US" altLang="en-US" dirty="0"/>
              <a:t>(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dirty="0"/>
              <a:t>= 'F' </a:t>
            </a:r>
            <a:r>
              <a:rPr lang="en-US" altLang="en-US" b="1" dirty="0"/>
              <a:t>or 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b="1" dirty="0"/>
              <a:t>is null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begin atomic</a:t>
            </a:r>
            <a:br>
              <a:rPr lang="en-US" altLang="en-US" b="1" dirty="0"/>
            </a:br>
            <a:r>
              <a:rPr lang="en-US" altLang="en-US" b="1" dirty="0"/>
              <a:t>     update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 err="1"/>
              <a:t>tot_cred</a:t>
            </a:r>
            <a:r>
              <a:rPr lang="en-US" altLang="en-US" dirty="0"/>
              <a:t>= </a:t>
            </a:r>
            <a:r>
              <a:rPr lang="en-US" altLang="en-US" i="1" dirty="0" err="1"/>
              <a:t>tot_cred</a:t>
            </a:r>
            <a:r>
              <a:rPr lang="en-US" altLang="en-US" i="1" dirty="0"/>
              <a:t> </a:t>
            </a:r>
            <a:r>
              <a:rPr lang="en-US" altLang="en-US" dirty="0"/>
              <a:t>+ </a:t>
            </a:r>
            <a:br>
              <a:rPr lang="en-US" altLang="en-US" dirty="0"/>
            </a:br>
            <a:r>
              <a:rPr lang="en-US" altLang="en-US" dirty="0"/>
              <a:t>           (</a:t>
            </a:r>
            <a:r>
              <a:rPr lang="en-US" altLang="en-US" b="1" dirty="0"/>
              <a:t>select </a:t>
            </a:r>
            <a:r>
              <a:rPr lang="en-US" altLang="en-US" i="1" dirty="0"/>
              <a:t>credits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nrow.course_id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/>
              <a:t>student.id </a:t>
            </a:r>
            <a:r>
              <a:rPr lang="en-US" altLang="en-US" dirty="0"/>
              <a:t>= </a:t>
            </a:r>
            <a:r>
              <a:rPr lang="en-US" altLang="en-US" i="1" dirty="0"/>
              <a:t>nrow.id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20343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Statement Level Triggers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93800"/>
            <a:ext cx="7692069" cy="4903788"/>
          </a:xfrm>
        </p:spPr>
        <p:txBody>
          <a:bodyPr/>
          <a:lstStyle/>
          <a:p>
            <a:r>
              <a:rPr lang="en-US" altLang="en-US" dirty="0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statement      </a:t>
            </a:r>
            <a:r>
              <a:rPr lang="en-US" altLang="en-US" dirty="0">
                <a:ea typeface="ＭＳ Ｐゴシック" panose="020B0600070205080204" pitchFamily="34" charset="-128"/>
              </a:rPr>
              <a:t>instead of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row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old table</a:t>
            </a:r>
            <a:r>
              <a:rPr lang="en-US" altLang="en-US" dirty="0">
                <a:ea typeface="ＭＳ Ｐゴシック" panose="020B0600070205080204" pitchFamily="34" charset="-128"/>
              </a:rPr>
              <a:t>   or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new table</a:t>
            </a:r>
            <a:r>
              <a:rPr lang="en-US" altLang="en-US" dirty="0">
                <a:ea typeface="ＭＳ Ｐゴシック" panose="020B0600070205080204" pitchFamily="34" charset="-128"/>
              </a:rPr>
              <a:t>   to refer to temporary tables  (called </a:t>
            </a:r>
            <a:r>
              <a:rPr lang="en-US" altLang="en-US" b="1" i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transition tables</a:t>
            </a:r>
            <a:r>
              <a:rPr lang="en-US" altLang="en-US" dirty="0">
                <a:ea typeface="ＭＳ Ｐゴシック" panose="020B0600070205080204" pitchFamily="34" charset="-128"/>
              </a:rPr>
              <a:t>) containing the affected rows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when dealing with SQL statements that update a large number of rows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41295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6417"/>
            <a:ext cx="7638802" cy="4570803"/>
          </a:xfrm>
        </p:spPr>
        <p:txBody>
          <a:bodyPr/>
          <a:lstStyle/>
          <a:p>
            <a:r>
              <a:rPr lang="en-US" altLang="en-US" dirty="0"/>
              <a:t>Triggers were used earlier for tasks such as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Maintaining summary data (e.g., total salary of each department)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Replicating databases by recording changes to special relations (called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change</a:t>
            </a:r>
            <a:r>
              <a:rPr lang="en-US" altLang="en-US" dirty="0">
                <a:ea typeface="ＭＳ Ｐゴシック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delta</a:t>
            </a:r>
            <a:r>
              <a:rPr lang="en-US" altLang="en-US" dirty="0">
                <a:ea typeface="ＭＳ Ｐゴシック" panose="020B0600070205080204" pitchFamily="34" charset="-128"/>
              </a:rPr>
              <a:t> relations) and having a separate process that applies the changes over to a replica </a:t>
            </a:r>
          </a:p>
          <a:p>
            <a:r>
              <a:rPr lang="en-US" altLang="en-US" dirty="0"/>
              <a:t>There are better ways of doing these now: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today provide built in materialized view facilities to maintain summary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provide built-in support for replication</a:t>
            </a:r>
          </a:p>
          <a:p>
            <a:r>
              <a:rPr lang="en-US" altLang="en-US" dirty="0"/>
              <a:t>Encapsulation facilities can be used instead of triggers in many cases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Define methods to update fields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Carry out actions as part of the update methods instead of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through a trigger </a:t>
            </a:r>
          </a:p>
        </p:txBody>
      </p:sp>
    </p:spTree>
    <p:extLst>
      <p:ext uri="{BB962C8B-B14F-4D97-AF65-F5344CB8AC3E}">
        <p14:creationId xmlns:p14="http://schemas.microsoft.com/office/powerpoint/2010/main" val="8679836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1100"/>
            <a:ext cx="7594415" cy="5289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Risk of unintended execution of triggers, for example, when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Loading data from a backup copy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Replicating updates at a remote site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Trigger execution can be disabled before such actions.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Other risks with triggers: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Error leading to failure of critical transactions that set off the trigger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Cascading execution</a:t>
            </a:r>
          </a:p>
        </p:txBody>
      </p:sp>
    </p:spTree>
    <p:extLst>
      <p:ext uri="{BB962C8B-B14F-4D97-AF65-F5344CB8AC3E}">
        <p14:creationId xmlns:p14="http://schemas.microsoft.com/office/powerpoint/2010/main" val="24603210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5164" y="2492376"/>
            <a:ext cx="4687887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  <a:cs typeface="+mj-cs"/>
              </a:rPr>
              <a:t>Recursive Queries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8855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303488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View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4094340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1967404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4307676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900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(Continued)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65E367B-1D71-E249-AE30-84726ADD8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41436364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89372"/>
            <a:ext cx="7629925" cy="4138533"/>
          </a:xfrm>
        </p:spPr>
        <p:txBody>
          <a:bodyPr/>
          <a:lstStyle/>
          <a:p>
            <a:r>
              <a:rPr lang="en-US" altLang="en-US" dirty="0"/>
              <a:t>Consider a </a:t>
            </a:r>
            <a:r>
              <a:rPr lang="en-US" altLang="en-US" i="1" dirty="0"/>
              <a:t>section</a:t>
            </a:r>
            <a:r>
              <a:rPr lang="en-US" altLang="en-US" dirty="0"/>
              <a:t> entity, which is uniquely identified by a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semester, year</a:t>
            </a:r>
            <a:r>
              <a:rPr lang="en-US" altLang="en-US" dirty="0"/>
              <a:t>, and </a:t>
            </a:r>
            <a:r>
              <a:rPr lang="en-US" altLang="en-US" i="1" dirty="0" err="1"/>
              <a:t>sec_id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Clearly, section entities are related to course entities. Suppose we create a relationship set </a:t>
            </a:r>
            <a:r>
              <a:rPr lang="en-US" altLang="en-US" i="1" dirty="0" err="1"/>
              <a:t>sec_course</a:t>
            </a:r>
            <a:r>
              <a:rPr lang="en-US" altLang="en-US" dirty="0"/>
              <a:t> between entity sets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information in </a:t>
            </a:r>
            <a:r>
              <a:rPr lang="en-US" altLang="en-US" i="1" dirty="0" err="1"/>
              <a:t>sec_course</a:t>
            </a:r>
            <a:r>
              <a:rPr lang="en-US" altLang="en-US" dirty="0"/>
              <a:t> is redundant, since </a:t>
            </a:r>
            <a:r>
              <a:rPr lang="en-US" altLang="en-US" i="1" dirty="0"/>
              <a:t>section</a:t>
            </a:r>
            <a:r>
              <a:rPr lang="en-US" altLang="en-US" dirty="0"/>
              <a:t> already has an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which identifies the course with which the section is related. </a:t>
            </a:r>
          </a:p>
          <a:p>
            <a:r>
              <a:rPr lang="en-US" altLang="en-US" dirty="0"/>
              <a:t>One option to deal with this redundancy is to get rid of the relationship </a:t>
            </a:r>
            <a:r>
              <a:rPr lang="en-US" altLang="en-US" dirty="0" err="1"/>
              <a:t>s</a:t>
            </a:r>
            <a:r>
              <a:rPr lang="en-US" altLang="en-US" i="1" dirty="0" err="1"/>
              <a:t>ec_course</a:t>
            </a:r>
            <a:r>
              <a:rPr lang="en-US" altLang="en-US" dirty="0"/>
              <a:t>;  however, by doing so the relationship between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 </a:t>
            </a:r>
            <a:r>
              <a:rPr lang="en-US" altLang="en-US" dirty="0"/>
              <a:t>becomes implicit in an attribute, which is not desirable.</a:t>
            </a:r>
          </a:p>
        </p:txBody>
      </p:sp>
    </p:spTree>
    <p:extLst>
      <p:ext uri="{BB962C8B-B14F-4D97-AF65-F5344CB8AC3E}">
        <p14:creationId xmlns:p14="http://schemas.microsoft.com/office/powerpoint/2010/main" val="31171553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6443"/>
            <a:ext cx="7668514" cy="5042732"/>
          </a:xfrm>
        </p:spPr>
        <p:txBody>
          <a:bodyPr/>
          <a:lstStyle/>
          <a:p>
            <a:r>
              <a:rPr lang="en-US" altLang="en-US" dirty="0"/>
              <a:t>An alternative way to deal with this redundancy is to not store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in the </a:t>
            </a:r>
            <a:r>
              <a:rPr lang="en-US" altLang="en-US" i="1" dirty="0"/>
              <a:t>section</a:t>
            </a:r>
            <a:r>
              <a:rPr lang="en-US" altLang="en-US" dirty="0"/>
              <a:t> entity and to only store the remaining attributes </a:t>
            </a:r>
            <a:r>
              <a:rPr lang="en-US" altLang="en-US" i="1" dirty="0" err="1"/>
              <a:t>section_id</a:t>
            </a:r>
            <a:r>
              <a:rPr lang="en-US" altLang="en-US" dirty="0"/>
              <a:t>,  </a:t>
            </a:r>
            <a:r>
              <a:rPr lang="en-US" altLang="en-US" i="1" dirty="0"/>
              <a:t>year</a:t>
            </a:r>
            <a:r>
              <a:rPr lang="en-US" altLang="en-US" dirty="0"/>
              <a:t>, and </a:t>
            </a:r>
            <a:r>
              <a:rPr lang="en-US" altLang="en-US" i="1" dirty="0"/>
              <a:t>semester.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entity uniquely</a:t>
            </a:r>
          </a:p>
          <a:p>
            <a:r>
              <a:rPr lang="en-US" altLang="en-US" dirty="0"/>
              <a:t>To deal with this problem, we treat the relationship </a:t>
            </a:r>
            <a:r>
              <a:rPr lang="en-US" altLang="en-US" i="1" dirty="0" err="1"/>
              <a:t>sec_course</a:t>
            </a:r>
            <a:r>
              <a:rPr lang="en-US" altLang="en-US" dirty="0"/>
              <a:t>  as a special relationship that provides extra information, in this case, the </a:t>
            </a:r>
            <a:r>
              <a:rPr lang="en-US" altLang="en-US" i="1" dirty="0" err="1"/>
              <a:t>course_id</a:t>
            </a:r>
            <a:r>
              <a:rPr lang="en-US" altLang="en-US" dirty="0"/>
              <a:t>, required to identify </a:t>
            </a:r>
            <a:r>
              <a:rPr lang="en-US" altLang="en-US" i="1" dirty="0"/>
              <a:t>section</a:t>
            </a:r>
            <a:r>
              <a:rPr lang="en-US" altLang="en-US" dirty="0"/>
              <a:t>  entities uniquely.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/>
              <a:t>Instead of associating a primary key with a weak entity, we use the identifying entity, along with extra attributes called </a:t>
            </a:r>
            <a:r>
              <a:rPr lang="en-US" altLang="en-US" b="1" dirty="0">
                <a:solidFill>
                  <a:srgbClr val="002060"/>
                </a:solidFill>
              </a:rPr>
              <a:t>discriminator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to uniquely identify a weak entity.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85218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8416"/>
            <a:ext cx="7534402" cy="4630593"/>
          </a:xfrm>
        </p:spPr>
        <p:txBody>
          <a:bodyPr/>
          <a:lstStyle/>
          <a:p>
            <a:r>
              <a:rPr lang="en-US" altLang="en-US" dirty="0"/>
              <a:t>An entity set that is not a weak entity set is termed a </a:t>
            </a:r>
            <a:r>
              <a:rPr lang="en-US" altLang="en-US" b="1" dirty="0">
                <a:solidFill>
                  <a:srgbClr val="002060"/>
                </a:solidFill>
              </a:rPr>
              <a:t>strong entity set</a:t>
            </a:r>
            <a:r>
              <a:rPr lang="en-US" alt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altLang="en-US" dirty="0"/>
              <a:t>Every weak entity must be associated with an identifying entity; that is, the weak entity set is said to be </a:t>
            </a:r>
            <a:r>
              <a:rPr lang="en-US" altLang="en-US" b="1" dirty="0">
                <a:solidFill>
                  <a:srgbClr val="002060"/>
                </a:solidFill>
              </a:rPr>
              <a:t>existence dependent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on the identifying entity set. </a:t>
            </a:r>
          </a:p>
          <a:p>
            <a:r>
              <a:rPr lang="en-US" altLang="en-US" dirty="0"/>
              <a:t>The identifying entity set is said to </a:t>
            </a:r>
            <a:r>
              <a:rPr lang="en-US" altLang="en-US" b="1" dirty="0">
                <a:solidFill>
                  <a:srgbClr val="002060"/>
                </a:solidFill>
              </a:rPr>
              <a:t>own</a:t>
            </a:r>
            <a:r>
              <a:rPr lang="en-US" altLang="en-US" dirty="0"/>
              <a:t> the weak entity set that it identifies. </a:t>
            </a:r>
          </a:p>
          <a:p>
            <a:r>
              <a:rPr lang="en-US" altLang="en-US" dirty="0"/>
              <a:t>The relationship associating the weak entity set with the identifying entity set is called the </a:t>
            </a:r>
            <a:r>
              <a:rPr lang="en-US" altLang="en-US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relational schema we eventually create from the entity set </a:t>
            </a:r>
            <a:r>
              <a:rPr lang="en-US" altLang="en-US" i="1" dirty="0"/>
              <a:t>section</a:t>
            </a:r>
            <a:r>
              <a:rPr lang="en-US" altLang="en-US" dirty="0"/>
              <a:t> does have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for reasons that will become clear later, even though we have dropped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from the entity set </a:t>
            </a:r>
            <a:r>
              <a:rPr lang="en-US" altLang="en-US" i="1" dirty="0"/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29718782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2557"/>
            <a:ext cx="7411789" cy="2222436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20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4" y="3591736"/>
            <a:ext cx="5279394" cy="11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3309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An Example – Classic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CC3F2-44E4-714A-BA93-E0857083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84758"/>
            <a:ext cx="8760279" cy="5488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71EAF3-6495-FF4F-BBE3-89B03D796B20}"/>
              </a:ext>
            </a:extLst>
          </p:cNvPr>
          <p:cNvSpPr/>
          <p:nvPr/>
        </p:nvSpPr>
        <p:spPr>
          <a:xfrm>
            <a:off x="5635584" y="885597"/>
            <a:ext cx="592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www.mysqltutorial.org</a:t>
            </a:r>
            <a:r>
              <a:rPr lang="en-US" dirty="0"/>
              <a:t>/</a:t>
            </a:r>
            <a:r>
              <a:rPr lang="en-US" dirty="0" err="1"/>
              <a:t>mysql</a:t>
            </a:r>
            <a:r>
              <a:rPr lang="en-US" dirty="0"/>
              <a:t>-sample-</a:t>
            </a:r>
            <a:r>
              <a:rPr lang="en-US" dirty="0" err="1"/>
              <a:t>database.aspx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711447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6F35CC2-6ED1-AF46-B183-B8ED73E5A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09824"/>
              </p:ext>
            </p:extLst>
          </p:nvPr>
        </p:nvGraphicFramePr>
        <p:xfrm>
          <a:off x="1849120" y="231648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923683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8711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0020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6523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ProductID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27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95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7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7768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11A2D2A-6166-A442-8F70-4792D4AA2B20}"/>
              </a:ext>
            </a:extLst>
          </p:cNvPr>
          <p:cNvSpPr/>
          <p:nvPr/>
        </p:nvSpPr>
        <p:spPr>
          <a:xfrm>
            <a:off x="1849120" y="923544"/>
            <a:ext cx="8127999" cy="130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Customer ID: 201</a:t>
            </a:r>
          </a:p>
          <a:p>
            <a:r>
              <a:rPr lang="en-US" dirty="0" err="1"/>
              <a:t>OrderNo</a:t>
            </a:r>
            <a:r>
              <a:rPr lang="en-US" dirty="0"/>
              <a:t>: 31</a:t>
            </a:r>
          </a:p>
          <a:p>
            <a:r>
              <a:rPr lang="en-US" dirty="0"/>
              <a:t>OrderedDate:504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FA697E-BFFB-C04B-89B0-20403DA55087}"/>
              </a:ext>
            </a:extLst>
          </p:cNvPr>
          <p:cNvSpPr/>
          <p:nvPr/>
        </p:nvSpPr>
        <p:spPr>
          <a:xfrm>
            <a:off x="2322576" y="4846320"/>
            <a:ext cx="135331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BF506-0751-6C41-9D17-1343CD08A008}"/>
              </a:ext>
            </a:extLst>
          </p:cNvPr>
          <p:cNvSpPr/>
          <p:nvPr/>
        </p:nvSpPr>
        <p:spPr>
          <a:xfrm>
            <a:off x="5419344" y="4846320"/>
            <a:ext cx="135331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LineItems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DB0E2C-03F5-F04E-8603-0D5DC6F43039}"/>
              </a:ext>
            </a:extLst>
          </p:cNvPr>
          <p:cNvSpPr/>
          <p:nvPr/>
        </p:nvSpPr>
        <p:spPr>
          <a:xfrm>
            <a:off x="1783080" y="2316480"/>
            <a:ext cx="8194039" cy="1483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647056-A646-524E-95C5-430D349725BE}"/>
              </a:ext>
            </a:extLst>
          </p:cNvPr>
          <p:cNvCxnSpPr>
            <a:endCxn id="5" idx="0"/>
          </p:cNvCxnSpPr>
          <p:nvPr/>
        </p:nvCxnSpPr>
        <p:spPr>
          <a:xfrm>
            <a:off x="5870448" y="3877056"/>
            <a:ext cx="225552" cy="969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526718-4634-A342-9625-D820279E1FD2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3675888" y="5303520"/>
            <a:ext cx="17434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42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Views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3170" cy="4937125"/>
          </a:xfrm>
        </p:spPr>
        <p:txBody>
          <a:bodyPr/>
          <a:lstStyle/>
          <a:p>
            <a:pPr>
              <a:tabLst>
                <a:tab pos="3205163" algn="ctr"/>
              </a:tabLst>
            </a:pPr>
            <a:r>
              <a:rPr lang="en-US" altLang="en-US" dirty="0"/>
              <a:t>In some cases, it is not desirable for all users to see the entire logical model (that is, all the actual relations stored in the database.)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Consider a person who needs to know an instructors name and department, but not the salary.  This person should see a relation described, in SQL, by </a:t>
            </a:r>
            <a:br>
              <a:rPr lang="en-US" altLang="en-US" dirty="0"/>
            </a:br>
            <a:r>
              <a:rPr lang="en-US" altLang="en-US" dirty="0"/>
              <a:t>		</a:t>
            </a:r>
            <a:br>
              <a:rPr kumimoji="0" lang="en-US" altLang="en-US" b="1" dirty="0"/>
            </a:br>
            <a:r>
              <a:rPr kumimoji="0" lang="en-US" altLang="en-US" b="1" dirty="0"/>
              <a:t>             select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dept_name</a:t>
            </a:r>
            <a:br>
              <a:rPr kumimoji="0" lang="en-US" altLang="en-US" i="1" dirty="0"/>
            </a:br>
            <a:r>
              <a:rPr kumimoji="0" lang="en-US" altLang="en-US" i="1" dirty="0"/>
              <a:t>             </a:t>
            </a: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endParaRPr kumimoji="0" lang="en-US" altLang="en-US" dirty="0"/>
          </a:p>
          <a:p>
            <a:pPr>
              <a:buNone/>
              <a:tabLst>
                <a:tab pos="3205163" algn="ctr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 provides a mechanism to hide certain data from the view of certain users. </a:t>
            </a:r>
          </a:p>
          <a:p>
            <a:pPr>
              <a:tabLst>
                <a:tab pos="3205163" algn="ctr"/>
              </a:tabLst>
            </a:pPr>
            <a:r>
              <a:rPr lang="en-US" altLang="en-US" dirty="0"/>
              <a:t>Any relation that is not of the conceptual model but is made visible to a user as a “virtual relation” is called a </a:t>
            </a:r>
            <a:r>
              <a:rPr lang="en-US" altLang="en-US" b="1" dirty="0">
                <a:solidFill>
                  <a:srgbClr val="002060"/>
                </a:solidFill>
              </a:rPr>
              <a:t>view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06721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i="1" dirty="0">
                <a:solidFill>
                  <a:schemeClr val="bg1"/>
                </a:solidFill>
              </a:rPr>
              <a:t>Let’s Do Some Worked Examples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EA022C9-730B-9145-BBB6-B8A688E7A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1795214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5146"/>
            <a:ext cx="7594415" cy="3313975"/>
          </a:xfrm>
        </p:spPr>
        <p:txBody>
          <a:bodyPr/>
          <a:lstStyle/>
          <a:p>
            <a:r>
              <a:rPr lang="en-US" altLang="en-US" dirty="0"/>
              <a:t>Suppose we have entity sets: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i="1" dirty="0">
                <a:ea typeface="ＭＳ Ｐゴシック" panose="020B0600070205080204" pitchFamily="34" charset="-128"/>
              </a:rPr>
              <a:t>ID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name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department, </a:t>
            </a:r>
            <a:r>
              <a:rPr lang="en-US" altLang="en-US" dirty="0">
                <a:ea typeface="ＭＳ Ｐゴシック" panose="020B0600070205080204" pitchFamily="34" charset="-128"/>
              </a:rPr>
              <a:t>with attributes: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dirty="0"/>
              <a:t>We model the fact that each instructor has an associated department</a:t>
            </a:r>
            <a:r>
              <a:rPr lang="en-US" altLang="en-US" i="1" dirty="0"/>
              <a:t> </a:t>
            </a:r>
            <a:r>
              <a:rPr lang="en-US" altLang="en-US" dirty="0"/>
              <a:t>using a relationship set </a:t>
            </a:r>
            <a:r>
              <a:rPr lang="en-US" altLang="en-US" i="1" dirty="0" err="1"/>
              <a:t>inst_dept</a:t>
            </a:r>
            <a:endParaRPr lang="en-US" altLang="en-US" i="1" dirty="0"/>
          </a:p>
          <a:p>
            <a:r>
              <a:rPr lang="en-US" altLang="en-US" dirty="0"/>
              <a:t>The attribute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in </a:t>
            </a:r>
            <a:r>
              <a:rPr lang="en-US" altLang="en-US" i="1" dirty="0"/>
              <a:t>instructor</a:t>
            </a:r>
            <a:r>
              <a:rPr lang="en-US" altLang="en-US" dirty="0"/>
              <a:t> replicates information present in the relationship and is therefore  redundant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needs to be removed.</a:t>
            </a:r>
          </a:p>
          <a:p>
            <a:r>
              <a:rPr lang="en-US" altLang="en-US" dirty="0"/>
              <a:t>BUT: when converting back to tables, in some cases the attribute gets reintroduced, as we will see later.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814" y="4446460"/>
            <a:ext cx="4014980" cy="1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583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An Example – Redundant Attributes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28698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Let’s see an example.</a:t>
            </a:r>
          </a:p>
        </p:txBody>
      </p:sp>
    </p:spTree>
    <p:extLst>
      <p:ext uri="{BB962C8B-B14F-4D97-AF65-F5344CB8AC3E}">
        <p14:creationId xmlns:p14="http://schemas.microsoft.com/office/powerpoint/2010/main" val="130624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What is an Example?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E5DF45-B2AE-9E49-A20D-0392F5F0052A}"/>
              </a:ext>
            </a:extLst>
          </p:cNvPr>
          <p:cNvSpPr txBox="1">
            <a:spLocks/>
          </p:cNvSpPr>
          <p:nvPr/>
        </p:nvSpPr>
        <p:spPr>
          <a:xfrm>
            <a:off x="304800" y="674640"/>
            <a:ext cx="11104418" cy="55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Consider the Grades table/relation: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Uni identifies student.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lastname</a:t>
            </a:r>
            <a:r>
              <a:rPr lang="en-US" sz="2200" dirty="0"/>
              <a:t>, </a:t>
            </a:r>
            <a:r>
              <a:rPr lang="en-US" sz="2200" dirty="0" err="1"/>
              <a:t>firstname</a:t>
            </a:r>
            <a:r>
              <a:rPr lang="en-US" sz="2200" dirty="0"/>
              <a:t>, email have obvious meaning.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call_no</a:t>
            </a:r>
            <a:r>
              <a:rPr lang="en-US" sz="2200" dirty="0"/>
              <a:t>, </a:t>
            </a:r>
            <a:r>
              <a:rPr lang="en-US" sz="2200" dirty="0" err="1"/>
              <a:t>course_no</a:t>
            </a:r>
            <a:r>
              <a:rPr lang="en-US" sz="2200" dirty="0"/>
              <a:t>, </a:t>
            </a:r>
            <a:r>
              <a:rPr lang="en-US" sz="2200" dirty="0" err="1"/>
              <a:t>section_no</a:t>
            </a:r>
            <a:r>
              <a:rPr lang="en-US" sz="2200" dirty="0"/>
              <a:t>, semester, </a:t>
            </a:r>
            <a:r>
              <a:rPr lang="en-US" sz="2200" dirty="0" err="1"/>
              <a:t>section_year</a:t>
            </a:r>
            <a:r>
              <a:rPr lang="en-US" sz="2200" dirty="0"/>
              <a:t>, grade</a:t>
            </a:r>
            <a:br>
              <a:rPr lang="en-US" sz="2200" dirty="0"/>
            </a:br>
            <a:r>
              <a:rPr lang="en-US" sz="2200" dirty="0"/>
              <a:t>have the obvious meanings relative to Columbia course info.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Let’s focus on </a:t>
            </a:r>
            <a:r>
              <a:rPr lang="en-US" sz="2600" i="1" dirty="0"/>
              <a:t>redundant information</a:t>
            </a:r>
            <a:r>
              <a:rPr lang="en-US" sz="2600" dirty="0"/>
              <a:t> problems: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Inside the table: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uni</a:t>
            </a:r>
            <a:r>
              <a:rPr lang="en-US" sz="1800" dirty="0"/>
              <a:t>, </a:t>
            </a:r>
            <a:r>
              <a:rPr lang="en-US" sz="1800" dirty="0" err="1"/>
              <a:t>lastname</a:t>
            </a:r>
            <a:r>
              <a:rPr lang="en-US" sz="1800" dirty="0"/>
              <a:t>, </a:t>
            </a:r>
            <a:r>
              <a:rPr lang="en-US" sz="1800" dirty="0" err="1"/>
              <a:t>firstname</a:t>
            </a:r>
            <a:r>
              <a:rPr lang="en-US" sz="1800" dirty="0"/>
              <a:t>, email)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call_no</a:t>
            </a:r>
            <a:r>
              <a:rPr lang="en-US" sz="1800" dirty="0"/>
              <a:t>, </a:t>
            </a:r>
            <a:r>
              <a:rPr lang="en-US" sz="1800" dirty="0" err="1"/>
              <a:t>course_no</a:t>
            </a:r>
            <a:r>
              <a:rPr lang="en-US" sz="1800" dirty="0"/>
              <a:t>, </a:t>
            </a:r>
            <a:r>
              <a:rPr lang="en-US" sz="1800" dirty="0" err="1"/>
              <a:t>section_no</a:t>
            </a:r>
            <a:r>
              <a:rPr lang="en-US" sz="1800" dirty="0"/>
              <a:t>, </a:t>
            </a:r>
            <a:r>
              <a:rPr lang="en-US" sz="1800" dirty="0" err="1"/>
              <a:t>section_year</a:t>
            </a:r>
            <a:r>
              <a:rPr lang="en-US" sz="1800" dirty="0"/>
              <a:t>, semester)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Between tables: Presumable there are other tables with information on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descriptions and sections.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enrollments.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Additional student information.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This is easier if we make some data and show how we can “break it.”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B15B8-4F33-CC47-AD65-B7669A7DD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424" y="674640"/>
            <a:ext cx="3172304" cy="34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26133</TotalTime>
  <Words>6793</Words>
  <Application>Microsoft Macintosh PowerPoint</Application>
  <PresentationFormat>Widescreen</PresentationFormat>
  <Paragraphs>643</Paragraphs>
  <Slides>94</Slides>
  <Notes>74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Arial</vt:lpstr>
      <vt:lpstr>Calibri</vt:lpstr>
      <vt:lpstr>Calibri Light</vt:lpstr>
      <vt:lpstr>Helvetica</vt:lpstr>
      <vt:lpstr>Monotype Sorts</vt:lpstr>
      <vt:lpstr>Tahoma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Views</vt:lpstr>
      <vt:lpstr>View Definition</vt:lpstr>
      <vt:lpstr>View Definition and Use</vt:lpstr>
      <vt:lpstr>Views Defined Using Other Views</vt:lpstr>
      <vt:lpstr>Views Defined Using Other Views</vt:lpstr>
      <vt:lpstr>View Expansion</vt:lpstr>
      <vt:lpstr>View Expansion (Cont.)</vt:lpstr>
      <vt:lpstr>Materialized Views</vt:lpstr>
      <vt:lpstr>Update of a View</vt:lpstr>
      <vt:lpstr>Some Updates Cannot be Translated Uniquely</vt:lpstr>
      <vt:lpstr>And Some Not at All</vt:lpstr>
      <vt:lpstr>View Updates in SQL </vt:lpstr>
      <vt:lpstr>PowerPoint Presentation</vt:lpstr>
      <vt:lpstr>Transactions</vt:lpstr>
      <vt:lpstr>PowerPoint Presentation</vt:lpstr>
      <vt:lpstr>Integrity Constraints</vt:lpstr>
      <vt:lpstr> Constraints on a Single Relation </vt:lpstr>
      <vt:lpstr>Not Null Constraints </vt:lpstr>
      <vt:lpstr>Unique Constraints </vt:lpstr>
      <vt:lpstr>The check clause</vt:lpstr>
      <vt:lpstr>Referential Integrity</vt:lpstr>
      <vt:lpstr>Referential Integrity (Cont.)</vt:lpstr>
      <vt:lpstr>Cascading Actions in Referential Integrity</vt:lpstr>
      <vt:lpstr>Integrity Constraint Violation During Transactions</vt:lpstr>
      <vt:lpstr>Complex Check Conditions</vt:lpstr>
      <vt:lpstr>Assertions</vt:lpstr>
      <vt:lpstr>Built-in Data Types in SQL </vt:lpstr>
      <vt:lpstr>Large-Object Types</vt:lpstr>
      <vt:lpstr>User-Defined Types</vt:lpstr>
      <vt:lpstr>Domains</vt:lpstr>
      <vt:lpstr>PowerPoint Presentation</vt:lpstr>
      <vt:lpstr>Index Creation</vt:lpstr>
      <vt:lpstr>Index Creation Example</vt:lpstr>
      <vt:lpstr>PowerPoint Presentation</vt:lpstr>
      <vt:lpstr>Authorization</vt:lpstr>
      <vt:lpstr>Authorization (Cont.)</vt:lpstr>
      <vt:lpstr>Authorization Specification in SQL</vt:lpstr>
      <vt:lpstr>Privileges in SQL</vt:lpstr>
      <vt:lpstr>Revoking Authorization in SQL</vt:lpstr>
      <vt:lpstr>Roles</vt:lpstr>
      <vt:lpstr>Roles Example</vt:lpstr>
      <vt:lpstr>Authorization on Views</vt:lpstr>
      <vt:lpstr>Other Authorization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 and Procedures</vt:lpstr>
      <vt:lpstr>Declaring SQL Functions</vt:lpstr>
      <vt:lpstr>Table Functions</vt:lpstr>
      <vt:lpstr>SQL Procedures</vt:lpstr>
      <vt:lpstr>SQL Procedures (Cont.)</vt:lpstr>
      <vt:lpstr>Language Constructs for Procedures &amp; Functions</vt:lpstr>
      <vt:lpstr>Language Constructs (Cont.)</vt:lpstr>
      <vt:lpstr>Language Constructs – if-then-else</vt:lpstr>
      <vt:lpstr>Example procedure</vt:lpstr>
      <vt:lpstr>External Language Routines</vt:lpstr>
      <vt:lpstr>External Language Routines (Cont.)</vt:lpstr>
      <vt:lpstr>Security with External Language Routines</vt:lpstr>
      <vt:lpstr>PowerPoint Presentation</vt:lpstr>
      <vt:lpstr>Triggers</vt:lpstr>
      <vt:lpstr>Triggering Events and Actions in SQL</vt:lpstr>
      <vt:lpstr>Trigger to Maintain credits_earned value</vt:lpstr>
      <vt:lpstr>Statement Level Triggers</vt:lpstr>
      <vt:lpstr>When Not To Use Triggers</vt:lpstr>
      <vt:lpstr>When Not To Use Triggers (Cont.)</vt:lpstr>
      <vt:lpstr>PowerPoint Presentation</vt:lpstr>
      <vt:lpstr>Recursion in SQL</vt:lpstr>
      <vt:lpstr>The Power of Recursion</vt:lpstr>
      <vt:lpstr>The Power of Recursion</vt:lpstr>
      <vt:lpstr>Example of Fixed-Point Computation</vt:lpstr>
      <vt:lpstr>PowerPoint Presentation</vt:lpstr>
      <vt:lpstr>Weak Entity Sets</vt:lpstr>
      <vt:lpstr>Weak Entity Sets (Cont.)</vt:lpstr>
      <vt:lpstr>Weak Entity Sets (Cont.)</vt:lpstr>
      <vt:lpstr>Expressing Weak Entity Sets</vt:lpstr>
      <vt:lpstr>PowerPoint Presentation</vt:lpstr>
      <vt:lpstr>PowerPoint Presentation</vt:lpstr>
      <vt:lpstr>PowerPoint Presentation</vt:lpstr>
      <vt:lpstr>Redundant Attributes</vt:lpstr>
      <vt:lpstr>PowerPoint Presentation</vt:lpstr>
      <vt:lpstr>Design Alternatives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67</cp:revision>
  <cp:lastPrinted>2019-12-22T11:43:29Z</cp:lastPrinted>
  <dcterms:created xsi:type="dcterms:W3CDTF">2019-12-10T14:25:24Z</dcterms:created>
  <dcterms:modified xsi:type="dcterms:W3CDTF">2020-10-08T20:10:18Z</dcterms:modified>
</cp:coreProperties>
</file>